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4" r:id="rId2"/>
    <p:sldId id="299" r:id="rId3"/>
    <p:sldId id="300" r:id="rId4"/>
    <p:sldId id="311" r:id="rId5"/>
    <p:sldId id="313" r:id="rId6"/>
    <p:sldId id="330" r:id="rId7"/>
    <p:sldId id="331" r:id="rId8"/>
    <p:sldId id="332" r:id="rId9"/>
    <p:sldId id="333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14" r:id="rId20"/>
    <p:sldId id="327" r:id="rId21"/>
    <p:sldId id="328" r:id="rId22"/>
    <p:sldId id="329" r:id="rId23"/>
    <p:sldId id="277" r:id="rId24"/>
    <p:sldId id="286" r:id="rId25"/>
    <p:sldId id="316" r:id="rId26"/>
    <p:sldId id="317" r:id="rId27"/>
    <p:sldId id="318" r:id="rId28"/>
    <p:sldId id="320" r:id="rId29"/>
    <p:sldId id="321" r:id="rId30"/>
    <p:sldId id="322" r:id="rId31"/>
    <p:sldId id="323" r:id="rId32"/>
    <p:sldId id="324" r:id="rId33"/>
    <p:sldId id="326" r:id="rId34"/>
    <p:sldId id="3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F3F3F"/>
    <a:srgbClr val="2F2F2F"/>
    <a:srgbClr val="F2F2F2"/>
    <a:srgbClr val="A6A6A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255" autoAdjust="0"/>
  </p:normalViewPr>
  <p:slideViewPr>
    <p:cSldViewPr snapToGrid="0" showGuides="1">
      <p:cViewPr>
        <p:scale>
          <a:sx n="75" d="100"/>
          <a:sy n="75" d="100"/>
        </p:scale>
        <p:origin x="96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968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A2F74-F682-414E-9AAC-CB8D54536340}" type="datetimeFigureOut">
              <a:rPr lang="id-ID" smtClean="0"/>
              <a:t>19/06/2021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7492-7DCA-42B9-986A-7EFBCF437E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1712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B9F1-DBBF-47FC-87E3-6E7806DAA521}" type="datetimeFigureOut">
              <a:rPr lang="id-ID" smtClean="0"/>
              <a:t>19/06/2021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173F4-3775-4994-93C1-CD7D6D2750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83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837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517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84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987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943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91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063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76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412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909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249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26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82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998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000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2164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9222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0905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228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073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486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41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349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178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06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835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173F4-3775-4994-93C1-CD7D6D2750C3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925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0F29412-FCF7-47AC-9D0E-C2F05C4DD492}"/>
              </a:ext>
            </a:extLst>
          </p:cNvPr>
          <p:cNvCxnSpPr>
            <a:cxnSpLocks/>
          </p:cNvCxnSpPr>
          <p:nvPr userDrawn="1"/>
        </p:nvCxnSpPr>
        <p:spPr>
          <a:xfrm>
            <a:off x="0" y="1076210"/>
            <a:ext cx="8478982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4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4738254"/>
            <a:ext cx="4854631" cy="2119746"/>
          </a:xfr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854632" y="4738254"/>
            <a:ext cx="4006735" cy="2119746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861367" y="4738254"/>
            <a:ext cx="3330633" cy="211974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15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493859" y="2299855"/>
            <a:ext cx="1821873" cy="4558145"/>
          </a:xfr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432609" y="-3722"/>
            <a:ext cx="1821873" cy="455814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372598" y="2299854"/>
            <a:ext cx="1821873" cy="455814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529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3335" y="0"/>
            <a:ext cx="6096000" cy="3422479"/>
          </a:xfrm>
        </p:spPr>
      </p:sp>
      <p:sp>
        <p:nvSpPr>
          <p:cNvPr id="12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6101410" y="3426004"/>
            <a:ext cx="6096000" cy="3431995"/>
          </a:xfrm>
        </p:spPr>
      </p:sp>
    </p:spTree>
    <p:extLst>
      <p:ext uri="{BB962C8B-B14F-4D97-AF65-F5344CB8AC3E}">
        <p14:creationId xmlns:p14="http://schemas.microsoft.com/office/powerpoint/2010/main" val="3603108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38199" y="3294624"/>
            <a:ext cx="2984249" cy="272419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974850" y="1888794"/>
            <a:ext cx="2984249" cy="2724195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3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212953" y="2245065"/>
            <a:ext cx="2300991" cy="3376245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003705" y="2245065"/>
            <a:ext cx="2300991" cy="337624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167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144477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7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260849" y="1153299"/>
            <a:ext cx="4907291" cy="457353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271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32712" y="3191638"/>
            <a:ext cx="2955687" cy="16660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679811" y="4136917"/>
            <a:ext cx="1017302" cy="135731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882224" y="4782429"/>
            <a:ext cx="415617" cy="72308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id-ID"/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15662" y="4016781"/>
            <a:ext cx="2273879" cy="14358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07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052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EFD0F9-37A7-4255-B391-421D5CFB17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306955"/>
            <a:ext cx="5310000" cy="3247200"/>
          </a:xfrm>
        </p:spPr>
        <p:txBody>
          <a:bodyPr/>
          <a:lstStyle/>
          <a:p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77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9B3CDD-5A79-4838-88A2-DE2B06C072B3}"/>
              </a:ext>
            </a:extLst>
          </p:cNvPr>
          <p:cNvCxnSpPr/>
          <p:nvPr userDrawn="1"/>
        </p:nvCxnSpPr>
        <p:spPr>
          <a:xfrm>
            <a:off x="3121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5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86240" y="2244205"/>
            <a:ext cx="4156305" cy="2376177"/>
          </a:xfrm>
        </p:spPr>
        <p:txBody>
          <a:bodyPr/>
          <a:lstStyle/>
          <a:p>
            <a:endParaRPr lang="id-ID"/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85552" y="0"/>
            <a:ext cx="4156305" cy="2236396"/>
          </a:xfrm>
        </p:spPr>
        <p:txBody>
          <a:bodyPr/>
          <a:lstStyle/>
          <a:p>
            <a:endParaRPr lang="id-ID"/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86928" y="4627235"/>
            <a:ext cx="4156305" cy="223076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3582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8768805" y="2086215"/>
            <a:ext cx="2648437" cy="354308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5560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666580" y="2743203"/>
            <a:ext cx="6128657" cy="34646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295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5875" y="2246313"/>
            <a:ext cx="12207875" cy="2874962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73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2421382" y="854766"/>
            <a:ext cx="7164577" cy="5088834"/>
          </a:xfrm>
        </p:spPr>
      </p:sp>
    </p:spTree>
    <p:extLst>
      <p:ext uri="{BB962C8B-B14F-4D97-AF65-F5344CB8AC3E}">
        <p14:creationId xmlns:p14="http://schemas.microsoft.com/office/powerpoint/2010/main" val="24137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0F29412-FCF7-47AC-9D0E-C2F05C4DD492}"/>
              </a:ext>
            </a:extLst>
          </p:cNvPr>
          <p:cNvCxnSpPr>
            <a:cxnSpLocks/>
          </p:cNvCxnSpPr>
          <p:nvPr userDrawn="1"/>
        </p:nvCxnSpPr>
        <p:spPr>
          <a:xfrm>
            <a:off x="0" y="1076210"/>
            <a:ext cx="8478982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3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_0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92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C39088-0FC7-4C38-9CC5-CCEE8385C7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8876" y="1226958"/>
            <a:ext cx="4903124" cy="5090261"/>
          </a:xfrm>
          <a:custGeom>
            <a:avLst/>
            <a:gdLst>
              <a:gd name="connsiteX0" fmla="*/ 0 w 4903124"/>
              <a:gd name="connsiteY0" fmla="*/ 0 h 5090261"/>
              <a:gd name="connsiteX1" fmla="*/ 4903124 w 4903124"/>
              <a:gd name="connsiteY1" fmla="*/ 0 h 5090261"/>
              <a:gd name="connsiteX2" fmla="*/ 4903124 w 4903124"/>
              <a:gd name="connsiteY2" fmla="*/ 5090261 h 5090261"/>
              <a:gd name="connsiteX3" fmla="*/ 0 w 4903124"/>
              <a:gd name="connsiteY3" fmla="*/ 5090261 h 5090261"/>
              <a:gd name="connsiteX4" fmla="*/ 0 w 4903124"/>
              <a:gd name="connsiteY4" fmla="*/ 4706547 h 5090261"/>
              <a:gd name="connsiteX5" fmla="*/ 1163782 w 4903124"/>
              <a:gd name="connsiteY5" fmla="*/ 4706547 h 5090261"/>
              <a:gd name="connsiteX6" fmla="*/ 1163782 w 4903124"/>
              <a:gd name="connsiteY6" fmla="*/ 946745 h 5090261"/>
              <a:gd name="connsiteX7" fmla="*/ 0 w 4903124"/>
              <a:gd name="connsiteY7" fmla="*/ 946745 h 509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3124" h="5090261">
                <a:moveTo>
                  <a:pt x="0" y="0"/>
                </a:moveTo>
                <a:lnTo>
                  <a:pt x="4903124" y="0"/>
                </a:lnTo>
                <a:lnTo>
                  <a:pt x="4903124" y="5090261"/>
                </a:lnTo>
                <a:lnTo>
                  <a:pt x="0" y="5090261"/>
                </a:lnTo>
                <a:lnTo>
                  <a:pt x="0" y="4706547"/>
                </a:lnTo>
                <a:lnTo>
                  <a:pt x="1163782" y="4706547"/>
                </a:lnTo>
                <a:lnTo>
                  <a:pt x="1163782" y="946745"/>
                </a:lnTo>
                <a:lnTo>
                  <a:pt x="0" y="946745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A5C39088-0FC7-4C38-9CC5-CCEE8385C7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782" y="2362999"/>
            <a:ext cx="2533996" cy="3386577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1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619404" y="0"/>
            <a:ext cx="6572596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07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18117" y="0"/>
            <a:ext cx="428308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67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938156"/>
            <a:ext cx="12192000" cy="391984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2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806890" y="374759"/>
            <a:ext cx="6046237" cy="649287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93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19-86A5-45AB-B1C6-AF48ED9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207892" y="-1"/>
            <a:ext cx="2984249" cy="4459705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43169" y="2398295"/>
            <a:ext cx="2984249" cy="4459705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207475" y="4620124"/>
            <a:ext cx="2984249" cy="2237876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43168" y="3675"/>
            <a:ext cx="2984249" cy="2237876"/>
          </a:xfrm>
        </p:spPr>
        <p:txBody>
          <a:bodyPr/>
          <a:lstStyle/>
          <a:p>
            <a:endParaRPr lang="id-ID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6FA53-704C-4E77-ABE5-9F1B2591E132}"/>
              </a:ext>
            </a:extLst>
          </p:cNvPr>
          <p:cNvCxnSpPr/>
          <p:nvPr userDrawn="1"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2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764B-5422-408E-9D04-54B83D1862A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3BF9-5145-4417-B95D-FA8627973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3" r:id="rId2"/>
    <p:sldLayoutId id="2147483684" r:id="rId3"/>
    <p:sldLayoutId id="2147483650" r:id="rId4"/>
    <p:sldLayoutId id="2147483665" r:id="rId5"/>
    <p:sldLayoutId id="2147483681" r:id="rId6"/>
    <p:sldLayoutId id="2147483679" r:id="rId7"/>
    <p:sldLayoutId id="2147483652" r:id="rId8"/>
    <p:sldLayoutId id="2147483653" r:id="rId9"/>
    <p:sldLayoutId id="2147483669" r:id="rId10"/>
    <p:sldLayoutId id="2147483677" r:id="rId11"/>
    <p:sldLayoutId id="2147483654" r:id="rId12"/>
    <p:sldLayoutId id="2147483657" r:id="rId13"/>
    <p:sldLayoutId id="2147483667" r:id="rId14"/>
    <p:sldLayoutId id="2147483670" r:id="rId15"/>
    <p:sldLayoutId id="2147483660" r:id="rId16"/>
    <p:sldLayoutId id="2147483662" r:id="rId17"/>
    <p:sldLayoutId id="2147483658" r:id="rId18"/>
    <p:sldLayoutId id="2147483682" r:id="rId19"/>
    <p:sldLayoutId id="2147483659" r:id="rId20"/>
    <p:sldLayoutId id="2147483664" r:id="rId21"/>
    <p:sldLayoutId id="2147483673" r:id="rId22"/>
    <p:sldLayoutId id="2147483680" r:id="rId23"/>
    <p:sldLayoutId id="2147483655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F87E5-2911-434F-BF1E-5565F57A4E8E}"/>
              </a:ext>
            </a:extLst>
          </p:cNvPr>
          <p:cNvSpPr/>
          <p:nvPr/>
        </p:nvSpPr>
        <p:spPr>
          <a:xfrm>
            <a:off x="7772400" y="5990026"/>
            <a:ext cx="3534471" cy="433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4C3FA8-A7A7-4CDC-8A2E-8ACFCC4480E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72400" y="6059205"/>
            <a:ext cx="3457611" cy="2952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bg2"/>
                </a:solidFill>
              </a:rPr>
              <a:t>김태훈</a:t>
            </a:r>
            <a:r>
              <a:rPr lang="en-US" altLang="ko-KR" sz="1600">
                <a:solidFill>
                  <a:schemeClr val="bg2"/>
                </a:solidFill>
              </a:rPr>
              <a:t>, </a:t>
            </a:r>
            <a:r>
              <a:rPr lang="ko-KR" altLang="en-US" sz="1600">
                <a:solidFill>
                  <a:schemeClr val="bg2"/>
                </a:solidFill>
              </a:rPr>
              <a:t>박승</a:t>
            </a:r>
            <a:r>
              <a:rPr lang="en-US" altLang="ko-KR" sz="1600">
                <a:solidFill>
                  <a:schemeClr val="bg2"/>
                </a:solidFill>
              </a:rPr>
              <a:t>, </a:t>
            </a:r>
            <a:r>
              <a:rPr lang="ko-KR" altLang="en-US" sz="1600">
                <a:solidFill>
                  <a:schemeClr val="bg2"/>
                </a:solidFill>
              </a:rPr>
              <a:t>오경택</a:t>
            </a:r>
            <a:r>
              <a:rPr lang="en-US" altLang="ko-KR" sz="1600">
                <a:solidFill>
                  <a:schemeClr val="bg2"/>
                </a:solidFill>
              </a:rPr>
              <a:t>, </a:t>
            </a:r>
            <a:r>
              <a:rPr lang="ko-KR" altLang="en-US" sz="1600">
                <a:solidFill>
                  <a:schemeClr val="bg2"/>
                </a:solidFill>
              </a:rPr>
              <a:t>이영우</a:t>
            </a:r>
            <a:endParaRPr lang="en-ID" sz="1600">
              <a:solidFill>
                <a:schemeClr val="bg2"/>
              </a:solidFill>
            </a:endParaRPr>
          </a:p>
        </p:txBody>
      </p:sp>
      <p:pic>
        <p:nvPicPr>
          <p:cNvPr id="1026" name="Picture 2" descr="https://postfiles.pstatic.net/MjAyMDA5MjNfMTc5/MDAxNjAwODQ5NDQ0NzE4.fmANM2UBqoMRkLPCjgP3NshwSxBVcN9lxMVARBPgEjog.P7gqkdHEripfgG6prWKi3VDXmXRFaIcZYSUWRSvP0wMg.JPEG.loginplus365/6.jpg?type=w966">
            <a:extLst>
              <a:ext uri="{FF2B5EF4-FFF2-40B4-BE49-F238E27FC236}">
                <a16:creationId xmlns:a16="http://schemas.microsoft.com/office/drawing/2014/main" id="{59A94D17-8504-4505-BC2D-6DE74EFF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8" y="1055801"/>
            <a:ext cx="9961246" cy="4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1E19A2-186E-4D55-8583-A7BA68ADBF52}"/>
              </a:ext>
            </a:extLst>
          </p:cNvPr>
          <p:cNvSpPr/>
          <p:nvPr/>
        </p:nvSpPr>
        <p:spPr>
          <a:xfrm>
            <a:off x="907988" y="2315538"/>
            <a:ext cx="5736652" cy="222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B9193-0DA6-4252-9ED1-F47BBD84502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5377" y="2399719"/>
            <a:ext cx="5529263" cy="190817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br>
              <a:rPr lang="en-US" altLang="ko-KR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3200" b="1" dirty="0" err="1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데이터마이닝</a:t>
            </a:r>
            <a:r>
              <a:rPr lang="ko-KR" altLang="en-US" sz="3200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조별과제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31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gender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male 13,221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female 1,238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male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female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가량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4,508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오히려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더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높은 양상이었습니다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relelevent_experience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관련 경험이 없을수록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높았습니다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enrolled_university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no_enrollment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가장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 time course, 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순으로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높았습니다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06B94-B074-4CCE-BFBA-9868153AF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46" y="256869"/>
            <a:ext cx="6532509" cy="2065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991516-CA20-458F-AA0D-A4587CF1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161" y="2500461"/>
            <a:ext cx="6532508" cy="2078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2692AE-93A8-45BD-BABC-FA7BE8C0C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161" y="4786399"/>
            <a:ext cx="6561265" cy="2083557"/>
          </a:xfrm>
          <a:prstGeom prst="rect">
            <a:avLst/>
          </a:prstGeom>
        </p:spPr>
      </p:pic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681BDC94-5D47-4E0C-9DBA-7FB81A1BC543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6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education_level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graduat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11,598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가장 많았으며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높았습니다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그러나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경우도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높았습니다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DCEB3-E80A-49F0-B2EB-3C7B0576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2264"/>
            <a:ext cx="12192000" cy="2922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973716-938A-41A2-8850-80BF5F3A9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5939"/>
            <a:ext cx="9912439" cy="7413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7277E6-E815-4B7A-9FF2-081B4188EA77}"/>
              </a:ext>
            </a:extLst>
          </p:cNvPr>
          <p:cNvSpPr/>
          <p:nvPr/>
        </p:nvSpPr>
        <p:spPr>
          <a:xfrm>
            <a:off x="0" y="2135939"/>
            <a:ext cx="9848044" cy="701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AD244E0D-5FB5-4CED-98CF-EA6A41F6E959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8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-23798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major_discipline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STEM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14,492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많았으며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2,813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그 다음으로 많았습니다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비교적 동일하게 나타났습니다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6BD71-900A-4B30-A821-A673BDE7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8971"/>
            <a:ext cx="12192000" cy="29612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38C98E-25CC-4E0B-80B6-B7B163524AD2}"/>
              </a:ext>
            </a:extLst>
          </p:cNvPr>
          <p:cNvGrpSpPr/>
          <p:nvPr/>
        </p:nvGrpSpPr>
        <p:grpSpPr>
          <a:xfrm>
            <a:off x="5679583" y="1921223"/>
            <a:ext cx="5580845" cy="734610"/>
            <a:chOff x="0" y="2103035"/>
            <a:chExt cx="5580845" cy="7346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E2C6D6-F8D2-4858-86FC-F6D7C70B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103035"/>
              <a:ext cx="5542066" cy="7049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1631E9-DE87-4417-B1C4-225261897092}"/>
                </a:ext>
              </a:extLst>
            </p:cNvPr>
            <p:cNvSpPr/>
            <p:nvPr/>
          </p:nvSpPr>
          <p:spPr>
            <a:xfrm>
              <a:off x="0" y="2135939"/>
              <a:ext cx="5580845" cy="70170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518EBBCF-04E6-48B2-8224-0361D0C3A6E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3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experience distribution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아래와 같으며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초과하는 경우가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3,286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가장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experience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낮을수록 높은 경향을 보였습니다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D0F40-02BB-442C-83E8-A6E6E9C5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8385"/>
            <a:ext cx="12192000" cy="3081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85DE23-DEE6-4269-833E-5A331D587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404" y="1795824"/>
            <a:ext cx="6508202" cy="9028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5619404" y="1795823"/>
            <a:ext cx="6572250" cy="9344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F2F05DC8-6D21-4E35-91A7-3A5C84D401BB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2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company_size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가장 높았으며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value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경우에 가장 높았습니다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size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값은 유의미한 차이가 없습니다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EDBF57-1DEE-45EE-9634-710A1543DFA1}"/>
              </a:ext>
            </a:extLst>
          </p:cNvPr>
          <p:cNvGrpSpPr/>
          <p:nvPr/>
        </p:nvGrpSpPr>
        <p:grpSpPr>
          <a:xfrm>
            <a:off x="5619404" y="2124388"/>
            <a:ext cx="5615266" cy="934497"/>
            <a:chOff x="5619404" y="1795823"/>
            <a:chExt cx="5615266" cy="9344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16E0EF3-6C2C-4AAF-A3D8-3D448F977F58}"/>
                </a:ext>
              </a:extLst>
            </p:cNvPr>
            <p:cNvSpPr/>
            <p:nvPr/>
          </p:nvSpPr>
          <p:spPr>
            <a:xfrm>
              <a:off x="5619404" y="1795823"/>
              <a:ext cx="5615266" cy="934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33E6AD8-6067-425B-A69E-9FAECC41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519" y="1812596"/>
              <a:ext cx="5570151" cy="90094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FC05BC9-C05E-4AB7-B74D-ED8C8F2D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9641"/>
            <a:ext cx="12192000" cy="2946668"/>
          </a:xfrm>
          <a:prstGeom prst="rect">
            <a:avLst/>
          </a:prstGeom>
        </p:spPr>
      </p:pic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01297FE8-D3FF-4CFC-A9C1-F3843EABCF01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6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company_type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Pvt_Ltd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9,817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가장 높았고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6,140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개입니다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가장 높았으며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그외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비교적 비슷한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나타냈습니다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74046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4138" y="2335369"/>
            <a:ext cx="10486162" cy="661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02399-95F7-493B-B245-23B5A527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4791"/>
            <a:ext cx="12192000" cy="3278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B6EEB-51FE-4CCB-A107-4D3C0FC3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8" y="2367656"/>
            <a:ext cx="10402752" cy="628738"/>
          </a:xfrm>
          <a:prstGeom prst="rect">
            <a:avLst/>
          </a:prstGeom>
        </p:spPr>
      </p:pic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E07234F1-84E1-407F-9661-5B4A0869C6C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76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750" y="0"/>
            <a:ext cx="6572596" cy="189824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last_new_job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경우가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8,040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가장 많았으며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 mean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경우가 가장 높았습니다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0EF3-6C2C-4AAF-A3D8-3D448F977F58}"/>
              </a:ext>
            </a:extLst>
          </p:cNvPr>
          <p:cNvSpPr/>
          <p:nvPr/>
        </p:nvSpPr>
        <p:spPr>
          <a:xfrm>
            <a:off x="4137" y="2498162"/>
            <a:ext cx="12093417" cy="354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C60F6-66ED-48EF-AC3D-C26A9931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" y="3312131"/>
            <a:ext cx="12140599" cy="2980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A29B54-35CE-43D6-825E-B216B109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" y="2540825"/>
            <a:ext cx="11992455" cy="311536"/>
          </a:xfrm>
          <a:prstGeom prst="rect">
            <a:avLst/>
          </a:prstGeom>
        </p:spPr>
      </p:pic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3A7B3D9B-2CCA-4811-91F5-827928406BEC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365125"/>
            <a:ext cx="6572596" cy="153312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7" y="2272810"/>
            <a:ext cx="11736209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training_hours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유의미한 차이를 보이지 않습니다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BEC2F-8478-4282-A80B-83F9E5AD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" y="3418462"/>
            <a:ext cx="12192000" cy="3221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04611C-36AB-48A8-9594-1DAD63D7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04" y="503358"/>
            <a:ext cx="6525373" cy="13496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CBF7B-9B1B-4809-929F-DBC673F91E01}"/>
              </a:ext>
            </a:extLst>
          </p:cNvPr>
          <p:cNvSpPr/>
          <p:nvPr/>
        </p:nvSpPr>
        <p:spPr>
          <a:xfrm>
            <a:off x="5639069" y="461179"/>
            <a:ext cx="6572250" cy="13677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D5CD4C57-6584-4EB6-9512-86C800421465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0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7" y="2209916"/>
            <a:ext cx="11736209" cy="455930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이상인 사람은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10,203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명으로 약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53%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차지합니다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값의 개수에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Mean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유의미한 차이를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추가하겠습니다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CBF7B-9B1B-4809-929F-DBC673F91E01}"/>
              </a:ext>
            </a:extLst>
          </p:cNvPr>
          <p:cNvSpPr/>
          <p:nvPr/>
        </p:nvSpPr>
        <p:spPr>
          <a:xfrm>
            <a:off x="5639069" y="461180"/>
            <a:ext cx="6572250" cy="6592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6544-8169-4FC6-9DFD-5D98C781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" y="3734900"/>
            <a:ext cx="12192000" cy="3266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845E79-A4C9-481F-AF21-2B6AEDB5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69" y="511156"/>
            <a:ext cx="6532549" cy="609305"/>
          </a:xfrm>
          <a:prstGeom prst="rect">
            <a:avLst/>
          </a:prstGeom>
        </p:spPr>
      </p:pic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28F935BA-14E9-46A2-A7AE-6A3BA9BE6CEF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422787" y="2506107"/>
            <a:ext cx="11346426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6600" b="1"/>
              <a:t>SMOTE Oversampling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04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F3C414-0BCF-461E-ACC2-8627E5A1F4AF}"/>
              </a:ext>
            </a:extLst>
          </p:cNvPr>
          <p:cNvSpPr/>
          <p:nvPr/>
        </p:nvSpPr>
        <p:spPr>
          <a:xfrm>
            <a:off x="5283200" y="0"/>
            <a:ext cx="575056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56" y="936801"/>
            <a:ext cx="3866402" cy="892003"/>
          </a:xfrm>
        </p:spPr>
        <p:txBody>
          <a:bodyPr>
            <a:noAutofit/>
          </a:bodyPr>
          <a:lstStyle/>
          <a:p>
            <a:r>
              <a:rPr lang="id-ID" sz="6600" b="1" dirty="0"/>
              <a:t>Contents</a:t>
            </a:r>
            <a:endParaRPr lang="en-ID" sz="6600" b="1" dirty="0"/>
          </a:p>
        </p:txBody>
      </p:sp>
      <p:sp>
        <p:nvSpPr>
          <p:cNvPr id="40" name="Rectangle 39"/>
          <p:cNvSpPr/>
          <p:nvPr/>
        </p:nvSpPr>
        <p:spPr>
          <a:xfrm>
            <a:off x="5966504" y="1099365"/>
            <a:ext cx="781929" cy="651900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1" name="TextBox 40"/>
          <p:cNvSpPr txBox="1"/>
          <p:nvPr/>
        </p:nvSpPr>
        <p:spPr>
          <a:xfrm>
            <a:off x="6974353" y="1223107"/>
            <a:ext cx="21214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ko-KR" altLang="en-US" sz="24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데이터셋 소개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66504" y="2413640"/>
            <a:ext cx="781929" cy="651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6" name="TextBox 45"/>
          <p:cNvSpPr txBox="1"/>
          <p:nvPr/>
        </p:nvSpPr>
        <p:spPr>
          <a:xfrm>
            <a:off x="6974353" y="2520299"/>
            <a:ext cx="21214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4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EDA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966504" y="3797214"/>
            <a:ext cx="781929" cy="651900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93" name="TextBox 92"/>
          <p:cNvSpPr txBox="1"/>
          <p:nvPr/>
        </p:nvSpPr>
        <p:spPr>
          <a:xfrm>
            <a:off x="6974353" y="3893993"/>
            <a:ext cx="2121441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0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Over sampling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976895" y="5107789"/>
            <a:ext cx="781929" cy="651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96" name="TextBox 95"/>
          <p:cNvSpPr txBox="1"/>
          <p:nvPr/>
        </p:nvSpPr>
        <p:spPr>
          <a:xfrm>
            <a:off x="6974353" y="5223098"/>
            <a:ext cx="2121441" cy="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80"/>
              </a:lnSpc>
            </a:pPr>
            <a:r>
              <a:rPr lang="en-US" sz="2000" b="1">
                <a:solidFill>
                  <a:schemeClr val="bg2"/>
                </a:solidFill>
                <a:ea typeface="Poppins SemiBold" charset="0"/>
                <a:cs typeface="Poppins SemiBold" charset="0"/>
              </a:rPr>
              <a:t>Modeling</a:t>
            </a:r>
            <a:endParaRPr lang="en-US" sz="2400" b="1">
              <a:solidFill>
                <a:schemeClr val="bg2"/>
              </a:solidFill>
              <a:ea typeface="Poppins SemiBold" charset="0"/>
              <a:cs typeface="Poppins SemiBold" charset="0"/>
            </a:endParaRPr>
          </a:p>
        </p:txBody>
      </p:sp>
      <p:sp>
        <p:nvSpPr>
          <p:cNvPr id="22" name="Freeform 196">
            <a:extLst>
              <a:ext uri="{FF2B5EF4-FFF2-40B4-BE49-F238E27FC236}">
                <a16:creationId xmlns:a16="http://schemas.microsoft.com/office/drawing/2014/main" id="{5345F498-3B2A-422E-9837-A61EC6B3683A}"/>
              </a:ext>
            </a:extLst>
          </p:cNvPr>
          <p:cNvSpPr>
            <a:spLocks noEditPoints="1"/>
          </p:cNvSpPr>
          <p:nvPr/>
        </p:nvSpPr>
        <p:spPr bwMode="auto">
          <a:xfrm>
            <a:off x="6053280" y="1137175"/>
            <a:ext cx="629163" cy="554703"/>
          </a:xfrm>
          <a:custGeom>
            <a:avLst/>
            <a:gdLst>
              <a:gd name="T0" fmla="*/ 23 w 141"/>
              <a:gd name="T1" fmla="*/ 69 h 189"/>
              <a:gd name="T2" fmla="*/ 35 w 141"/>
              <a:gd name="T3" fmla="*/ 57 h 189"/>
              <a:gd name="T4" fmla="*/ 35 w 141"/>
              <a:gd name="T5" fmla="*/ 79 h 189"/>
              <a:gd name="T6" fmla="*/ 23 w 141"/>
              <a:gd name="T7" fmla="*/ 92 h 189"/>
              <a:gd name="T8" fmla="*/ 35 w 141"/>
              <a:gd name="T9" fmla="*/ 79 h 189"/>
              <a:gd name="T10" fmla="*/ 23 w 141"/>
              <a:gd name="T11" fmla="*/ 101 h 189"/>
              <a:gd name="T12" fmla="*/ 35 w 141"/>
              <a:gd name="T13" fmla="*/ 114 h 189"/>
              <a:gd name="T14" fmla="*/ 35 w 141"/>
              <a:gd name="T15" fmla="*/ 123 h 189"/>
              <a:gd name="T16" fmla="*/ 23 w 141"/>
              <a:gd name="T17" fmla="*/ 136 h 189"/>
              <a:gd name="T18" fmla="*/ 35 w 141"/>
              <a:gd name="T19" fmla="*/ 123 h 189"/>
              <a:gd name="T20" fmla="*/ 35 w 141"/>
              <a:gd name="T21" fmla="*/ 158 h 189"/>
              <a:gd name="T22" fmla="*/ 23 w 141"/>
              <a:gd name="T23" fmla="*/ 146 h 189"/>
              <a:gd name="T24" fmla="*/ 44 w 141"/>
              <a:gd name="T25" fmla="*/ 158 h 189"/>
              <a:gd name="T26" fmla="*/ 119 w 141"/>
              <a:gd name="T27" fmla="*/ 151 h 189"/>
              <a:gd name="T28" fmla="*/ 44 w 141"/>
              <a:gd name="T29" fmla="*/ 158 h 189"/>
              <a:gd name="T30" fmla="*/ 44 w 141"/>
              <a:gd name="T31" fmla="*/ 129 h 189"/>
              <a:gd name="T32" fmla="*/ 119 w 141"/>
              <a:gd name="T33" fmla="*/ 136 h 189"/>
              <a:gd name="T34" fmla="*/ 119 w 141"/>
              <a:gd name="T35" fmla="*/ 107 h 189"/>
              <a:gd name="T36" fmla="*/ 44 w 141"/>
              <a:gd name="T37" fmla="*/ 114 h 189"/>
              <a:gd name="T38" fmla="*/ 119 w 141"/>
              <a:gd name="T39" fmla="*/ 107 h 189"/>
              <a:gd name="T40" fmla="*/ 44 w 141"/>
              <a:gd name="T41" fmla="*/ 62 h 189"/>
              <a:gd name="T42" fmla="*/ 119 w 141"/>
              <a:gd name="T43" fmla="*/ 69 h 189"/>
              <a:gd name="T44" fmla="*/ 119 w 141"/>
              <a:gd name="T45" fmla="*/ 84 h 189"/>
              <a:gd name="T46" fmla="*/ 44 w 141"/>
              <a:gd name="T47" fmla="*/ 92 h 189"/>
              <a:gd name="T48" fmla="*/ 119 w 141"/>
              <a:gd name="T49" fmla="*/ 84 h 189"/>
              <a:gd name="T50" fmla="*/ 59 w 141"/>
              <a:gd name="T51" fmla="*/ 12 h 189"/>
              <a:gd name="T52" fmla="*/ 82 w 141"/>
              <a:gd name="T53" fmla="*/ 12 h 189"/>
              <a:gd name="T54" fmla="*/ 115 w 141"/>
              <a:gd name="T55" fmla="*/ 37 h 189"/>
              <a:gd name="T56" fmla="*/ 37 w 141"/>
              <a:gd name="T57" fmla="*/ 23 h 189"/>
              <a:gd name="T58" fmla="*/ 71 w 141"/>
              <a:gd name="T59" fmla="*/ 15 h 189"/>
              <a:gd name="T60" fmla="*/ 71 w 141"/>
              <a:gd name="T61" fmla="*/ 9 h 189"/>
              <a:gd name="T62" fmla="*/ 132 w 141"/>
              <a:gd name="T63" fmla="*/ 16 h 189"/>
              <a:gd name="T64" fmla="*/ 106 w 141"/>
              <a:gd name="T65" fmla="*/ 18 h 189"/>
              <a:gd name="T66" fmla="*/ 130 w 141"/>
              <a:gd name="T67" fmla="*/ 27 h 189"/>
              <a:gd name="T68" fmla="*/ 11 w 141"/>
              <a:gd name="T69" fmla="*/ 178 h 189"/>
              <a:gd name="T70" fmla="*/ 24 w 141"/>
              <a:gd name="T71" fmla="*/ 27 h 189"/>
              <a:gd name="T72" fmla="*/ 43 w 141"/>
              <a:gd name="T73" fmla="*/ 16 h 189"/>
              <a:gd name="T74" fmla="*/ 0 w 141"/>
              <a:gd name="T75" fmla="*/ 25 h 189"/>
              <a:gd name="T76" fmla="*/ 9 w 141"/>
              <a:gd name="T77" fmla="*/ 189 h 189"/>
              <a:gd name="T78" fmla="*/ 141 w 141"/>
              <a:gd name="T79" fmla="*/ 180 h 189"/>
              <a:gd name="T80" fmla="*/ 132 w 141"/>
              <a:gd name="T81" fmla="*/ 16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1" h="189">
                <a:moveTo>
                  <a:pt x="35" y="69"/>
                </a:moveTo>
                <a:cubicBezTo>
                  <a:pt x="23" y="69"/>
                  <a:pt x="23" y="69"/>
                  <a:pt x="23" y="69"/>
                </a:cubicBezTo>
                <a:cubicBezTo>
                  <a:pt x="23" y="57"/>
                  <a:pt x="23" y="57"/>
                  <a:pt x="23" y="57"/>
                </a:cubicBezTo>
                <a:cubicBezTo>
                  <a:pt x="35" y="57"/>
                  <a:pt x="35" y="57"/>
                  <a:pt x="35" y="57"/>
                </a:cubicBezTo>
                <a:lnTo>
                  <a:pt x="35" y="69"/>
                </a:lnTo>
                <a:close/>
                <a:moveTo>
                  <a:pt x="35" y="79"/>
                </a:moveTo>
                <a:cubicBezTo>
                  <a:pt x="23" y="79"/>
                  <a:pt x="23" y="79"/>
                  <a:pt x="23" y="79"/>
                </a:cubicBezTo>
                <a:cubicBezTo>
                  <a:pt x="23" y="92"/>
                  <a:pt x="23" y="92"/>
                  <a:pt x="23" y="92"/>
                </a:cubicBezTo>
                <a:cubicBezTo>
                  <a:pt x="35" y="92"/>
                  <a:pt x="35" y="92"/>
                  <a:pt x="35" y="92"/>
                </a:cubicBezTo>
                <a:lnTo>
                  <a:pt x="35" y="79"/>
                </a:lnTo>
                <a:close/>
                <a:moveTo>
                  <a:pt x="35" y="101"/>
                </a:moveTo>
                <a:cubicBezTo>
                  <a:pt x="23" y="101"/>
                  <a:pt x="23" y="101"/>
                  <a:pt x="23" y="101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35" y="114"/>
                  <a:pt x="35" y="114"/>
                  <a:pt x="35" y="114"/>
                </a:cubicBezTo>
                <a:lnTo>
                  <a:pt x="35" y="101"/>
                </a:lnTo>
                <a:close/>
                <a:moveTo>
                  <a:pt x="35" y="123"/>
                </a:moveTo>
                <a:cubicBezTo>
                  <a:pt x="23" y="123"/>
                  <a:pt x="23" y="123"/>
                  <a:pt x="23" y="123"/>
                </a:cubicBezTo>
                <a:cubicBezTo>
                  <a:pt x="23" y="136"/>
                  <a:pt x="23" y="136"/>
                  <a:pt x="23" y="136"/>
                </a:cubicBezTo>
                <a:cubicBezTo>
                  <a:pt x="35" y="136"/>
                  <a:pt x="35" y="136"/>
                  <a:pt x="35" y="136"/>
                </a:cubicBezTo>
                <a:lnTo>
                  <a:pt x="35" y="123"/>
                </a:lnTo>
                <a:close/>
                <a:moveTo>
                  <a:pt x="23" y="158"/>
                </a:moveTo>
                <a:cubicBezTo>
                  <a:pt x="35" y="158"/>
                  <a:pt x="35" y="158"/>
                  <a:pt x="35" y="15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23" y="146"/>
                  <a:pt x="23" y="146"/>
                  <a:pt x="23" y="146"/>
                </a:cubicBezTo>
                <a:lnTo>
                  <a:pt x="23" y="158"/>
                </a:lnTo>
                <a:close/>
                <a:moveTo>
                  <a:pt x="44" y="158"/>
                </a:moveTo>
                <a:cubicBezTo>
                  <a:pt x="119" y="158"/>
                  <a:pt x="119" y="158"/>
                  <a:pt x="119" y="158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44" y="151"/>
                  <a:pt x="44" y="151"/>
                  <a:pt x="44" y="151"/>
                </a:cubicBezTo>
                <a:lnTo>
                  <a:pt x="44" y="158"/>
                </a:lnTo>
                <a:close/>
                <a:moveTo>
                  <a:pt x="119" y="129"/>
                </a:moveTo>
                <a:cubicBezTo>
                  <a:pt x="44" y="129"/>
                  <a:pt x="44" y="129"/>
                  <a:pt x="44" y="129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119" y="136"/>
                  <a:pt x="119" y="136"/>
                  <a:pt x="119" y="136"/>
                </a:cubicBezTo>
                <a:lnTo>
                  <a:pt x="119" y="129"/>
                </a:lnTo>
                <a:close/>
                <a:moveTo>
                  <a:pt x="119" y="107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14"/>
                  <a:pt x="44" y="114"/>
                  <a:pt x="44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119" y="107"/>
                </a:lnTo>
                <a:close/>
                <a:moveTo>
                  <a:pt x="119" y="62"/>
                </a:moveTo>
                <a:cubicBezTo>
                  <a:pt x="44" y="62"/>
                  <a:pt x="44" y="62"/>
                  <a:pt x="44" y="62"/>
                </a:cubicBezTo>
                <a:cubicBezTo>
                  <a:pt x="44" y="69"/>
                  <a:pt x="44" y="69"/>
                  <a:pt x="44" y="69"/>
                </a:cubicBezTo>
                <a:cubicBezTo>
                  <a:pt x="119" y="69"/>
                  <a:pt x="119" y="69"/>
                  <a:pt x="119" y="69"/>
                </a:cubicBezTo>
                <a:lnTo>
                  <a:pt x="119" y="62"/>
                </a:lnTo>
                <a:close/>
                <a:moveTo>
                  <a:pt x="119" y="84"/>
                </a:moveTo>
                <a:cubicBezTo>
                  <a:pt x="44" y="84"/>
                  <a:pt x="44" y="84"/>
                  <a:pt x="44" y="84"/>
                </a:cubicBezTo>
                <a:cubicBezTo>
                  <a:pt x="44" y="92"/>
                  <a:pt x="44" y="92"/>
                  <a:pt x="44" y="92"/>
                </a:cubicBezTo>
                <a:cubicBezTo>
                  <a:pt x="119" y="92"/>
                  <a:pt x="119" y="92"/>
                  <a:pt x="119" y="92"/>
                </a:cubicBezTo>
                <a:lnTo>
                  <a:pt x="119" y="84"/>
                </a:lnTo>
                <a:close/>
                <a:moveTo>
                  <a:pt x="37" y="23"/>
                </a:moveTo>
                <a:cubicBezTo>
                  <a:pt x="56" y="18"/>
                  <a:pt x="59" y="16"/>
                  <a:pt x="59" y="12"/>
                </a:cubicBezTo>
                <a:cubicBezTo>
                  <a:pt x="59" y="5"/>
                  <a:pt x="64" y="0"/>
                  <a:pt x="71" y="0"/>
                </a:cubicBezTo>
                <a:cubicBezTo>
                  <a:pt x="77" y="0"/>
                  <a:pt x="82" y="5"/>
                  <a:pt x="82" y="12"/>
                </a:cubicBezTo>
                <a:cubicBezTo>
                  <a:pt x="82" y="16"/>
                  <a:pt x="85" y="18"/>
                  <a:pt x="104" y="23"/>
                </a:cubicBezTo>
                <a:cubicBezTo>
                  <a:pt x="115" y="26"/>
                  <a:pt x="115" y="37"/>
                  <a:pt x="115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6" y="26"/>
                  <a:pt x="37" y="23"/>
                </a:cubicBezTo>
                <a:moveTo>
                  <a:pt x="68" y="12"/>
                </a:moveTo>
                <a:cubicBezTo>
                  <a:pt x="68" y="13"/>
                  <a:pt x="69" y="15"/>
                  <a:pt x="71" y="15"/>
                </a:cubicBezTo>
                <a:cubicBezTo>
                  <a:pt x="72" y="15"/>
                  <a:pt x="74" y="13"/>
                  <a:pt x="74" y="12"/>
                </a:cubicBezTo>
                <a:cubicBezTo>
                  <a:pt x="74" y="10"/>
                  <a:pt x="72" y="9"/>
                  <a:pt x="71" y="9"/>
                </a:cubicBezTo>
                <a:cubicBezTo>
                  <a:pt x="69" y="9"/>
                  <a:pt x="68" y="10"/>
                  <a:pt x="68" y="12"/>
                </a:cubicBezTo>
                <a:moveTo>
                  <a:pt x="132" y="16"/>
                </a:moveTo>
                <a:cubicBezTo>
                  <a:pt x="99" y="16"/>
                  <a:pt x="99" y="16"/>
                  <a:pt x="99" y="16"/>
                </a:cubicBezTo>
                <a:cubicBezTo>
                  <a:pt x="101" y="17"/>
                  <a:pt x="103" y="17"/>
                  <a:pt x="106" y="18"/>
                </a:cubicBezTo>
                <a:cubicBezTo>
                  <a:pt x="112" y="20"/>
                  <a:pt x="115" y="23"/>
                  <a:pt x="118" y="27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1" y="178"/>
                  <a:pt x="11" y="178"/>
                  <a:pt x="11" y="178"/>
                </a:cubicBezTo>
                <a:cubicBezTo>
                  <a:pt x="11" y="27"/>
                  <a:pt x="11" y="27"/>
                  <a:pt x="11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3"/>
                  <a:pt x="30" y="20"/>
                  <a:pt x="36" y="18"/>
                </a:cubicBezTo>
                <a:cubicBezTo>
                  <a:pt x="38" y="17"/>
                  <a:pt x="41" y="17"/>
                  <a:pt x="43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4" y="16"/>
                  <a:pt x="0" y="20"/>
                  <a:pt x="0" y="2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5"/>
                  <a:pt x="4" y="189"/>
                  <a:pt x="9" y="189"/>
                </a:cubicBezTo>
                <a:cubicBezTo>
                  <a:pt x="132" y="189"/>
                  <a:pt x="132" y="189"/>
                  <a:pt x="132" y="189"/>
                </a:cubicBezTo>
                <a:cubicBezTo>
                  <a:pt x="137" y="189"/>
                  <a:pt x="141" y="185"/>
                  <a:pt x="141" y="180"/>
                </a:cubicBezTo>
                <a:cubicBezTo>
                  <a:pt x="141" y="25"/>
                  <a:pt x="141" y="25"/>
                  <a:pt x="141" y="25"/>
                </a:cubicBezTo>
                <a:cubicBezTo>
                  <a:pt x="141" y="20"/>
                  <a:pt x="137" y="16"/>
                  <a:pt x="132" y="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" name="Freeform 90">
            <a:extLst>
              <a:ext uri="{FF2B5EF4-FFF2-40B4-BE49-F238E27FC236}">
                <a16:creationId xmlns:a16="http://schemas.microsoft.com/office/drawing/2014/main" id="{0EC78806-855F-4952-920E-D5D59D7BA9C1}"/>
              </a:ext>
            </a:extLst>
          </p:cNvPr>
          <p:cNvSpPr>
            <a:spLocks noEditPoints="1"/>
          </p:cNvSpPr>
          <p:nvPr/>
        </p:nvSpPr>
        <p:spPr bwMode="auto">
          <a:xfrm>
            <a:off x="6086151" y="2470725"/>
            <a:ext cx="542633" cy="542633"/>
          </a:xfrm>
          <a:custGeom>
            <a:avLst/>
            <a:gdLst>
              <a:gd name="T0" fmla="*/ 104 w 208"/>
              <a:gd name="T1" fmla="*/ 97 h 208"/>
              <a:gd name="T2" fmla="*/ 153 w 208"/>
              <a:gd name="T3" fmla="*/ 49 h 208"/>
              <a:gd name="T4" fmla="*/ 104 w 208"/>
              <a:gd name="T5" fmla="*/ 0 h 208"/>
              <a:gd name="T6" fmla="*/ 55 w 208"/>
              <a:gd name="T7" fmla="*/ 49 h 208"/>
              <a:gd name="T8" fmla="*/ 104 w 208"/>
              <a:gd name="T9" fmla="*/ 97 h 208"/>
              <a:gd name="T10" fmla="*/ 104 w 208"/>
              <a:gd name="T11" fmla="*/ 12 h 208"/>
              <a:gd name="T12" fmla="*/ 141 w 208"/>
              <a:gd name="T13" fmla="*/ 49 h 208"/>
              <a:gd name="T14" fmla="*/ 104 w 208"/>
              <a:gd name="T15" fmla="*/ 85 h 208"/>
              <a:gd name="T16" fmla="*/ 67 w 208"/>
              <a:gd name="T17" fmla="*/ 49 h 208"/>
              <a:gd name="T18" fmla="*/ 104 w 208"/>
              <a:gd name="T19" fmla="*/ 12 h 208"/>
              <a:gd name="T20" fmla="*/ 110 w 208"/>
              <a:gd name="T21" fmla="*/ 76 h 208"/>
              <a:gd name="T22" fmla="*/ 98 w 208"/>
              <a:gd name="T23" fmla="*/ 76 h 208"/>
              <a:gd name="T24" fmla="*/ 98 w 208"/>
              <a:gd name="T25" fmla="*/ 40 h 208"/>
              <a:gd name="T26" fmla="*/ 110 w 208"/>
              <a:gd name="T27" fmla="*/ 40 h 208"/>
              <a:gd name="T28" fmla="*/ 110 w 208"/>
              <a:gd name="T29" fmla="*/ 76 h 208"/>
              <a:gd name="T30" fmla="*/ 110 w 208"/>
              <a:gd name="T31" fmla="*/ 32 h 208"/>
              <a:gd name="T32" fmla="*/ 98 w 208"/>
              <a:gd name="T33" fmla="*/ 32 h 208"/>
              <a:gd name="T34" fmla="*/ 98 w 208"/>
              <a:gd name="T35" fmla="*/ 23 h 208"/>
              <a:gd name="T36" fmla="*/ 110 w 208"/>
              <a:gd name="T37" fmla="*/ 23 h 208"/>
              <a:gd name="T38" fmla="*/ 110 w 208"/>
              <a:gd name="T39" fmla="*/ 32 h 208"/>
              <a:gd name="T40" fmla="*/ 134 w 208"/>
              <a:gd name="T41" fmla="*/ 162 h 208"/>
              <a:gd name="T42" fmla="*/ 106 w 208"/>
              <a:gd name="T43" fmla="*/ 139 h 208"/>
              <a:gd name="T44" fmla="*/ 180 w 208"/>
              <a:gd name="T45" fmla="*/ 103 h 208"/>
              <a:gd name="T46" fmla="*/ 208 w 208"/>
              <a:gd name="T47" fmla="*/ 126 h 208"/>
              <a:gd name="T48" fmla="*/ 134 w 208"/>
              <a:gd name="T49" fmla="*/ 162 h 208"/>
              <a:gd name="T50" fmla="*/ 133 w 208"/>
              <a:gd name="T51" fmla="*/ 169 h 208"/>
              <a:gd name="T52" fmla="*/ 180 w 208"/>
              <a:gd name="T53" fmla="*/ 146 h 208"/>
              <a:gd name="T54" fmla="*/ 180 w 208"/>
              <a:gd name="T55" fmla="*/ 173 h 208"/>
              <a:gd name="T56" fmla="*/ 108 w 208"/>
              <a:gd name="T57" fmla="*/ 208 h 208"/>
              <a:gd name="T58" fmla="*/ 108 w 208"/>
              <a:gd name="T59" fmla="*/ 147 h 208"/>
              <a:gd name="T60" fmla="*/ 133 w 208"/>
              <a:gd name="T61" fmla="*/ 169 h 208"/>
              <a:gd name="T62" fmla="*/ 75 w 208"/>
              <a:gd name="T63" fmla="*/ 176 h 208"/>
              <a:gd name="T64" fmla="*/ 104 w 208"/>
              <a:gd name="T65" fmla="*/ 148 h 208"/>
              <a:gd name="T66" fmla="*/ 104 w 208"/>
              <a:gd name="T67" fmla="*/ 208 h 208"/>
              <a:gd name="T68" fmla="*/ 32 w 208"/>
              <a:gd name="T69" fmla="*/ 173 h 208"/>
              <a:gd name="T70" fmla="*/ 32 w 208"/>
              <a:gd name="T71" fmla="*/ 155 h 208"/>
              <a:gd name="T72" fmla="*/ 75 w 208"/>
              <a:gd name="T73" fmla="*/ 176 h 208"/>
              <a:gd name="T74" fmla="*/ 32 w 208"/>
              <a:gd name="T75" fmla="*/ 103 h 208"/>
              <a:gd name="T76" fmla="*/ 106 w 208"/>
              <a:gd name="T77" fmla="*/ 139 h 208"/>
              <a:gd name="T78" fmla="*/ 74 w 208"/>
              <a:gd name="T79" fmla="*/ 170 h 208"/>
              <a:gd name="T80" fmla="*/ 0 w 208"/>
              <a:gd name="T81" fmla="*/ 134 h 208"/>
              <a:gd name="T82" fmla="*/ 32 w 208"/>
              <a:gd name="T83" fmla="*/ 103 h 208"/>
              <a:gd name="T84" fmla="*/ 143 w 208"/>
              <a:gd name="T85" fmla="*/ 84 h 208"/>
              <a:gd name="T86" fmla="*/ 174 w 208"/>
              <a:gd name="T87" fmla="*/ 100 h 208"/>
              <a:gd name="T88" fmla="*/ 165 w 208"/>
              <a:gd name="T89" fmla="*/ 105 h 208"/>
              <a:gd name="T90" fmla="*/ 137 w 208"/>
              <a:gd name="T91" fmla="*/ 90 h 208"/>
              <a:gd name="T92" fmla="*/ 143 w 208"/>
              <a:gd name="T93" fmla="*/ 84 h 208"/>
              <a:gd name="T94" fmla="*/ 43 w 208"/>
              <a:gd name="T95" fmla="*/ 105 h 208"/>
              <a:gd name="T96" fmla="*/ 34 w 208"/>
              <a:gd name="T97" fmla="*/ 100 h 208"/>
              <a:gd name="T98" fmla="*/ 62 w 208"/>
              <a:gd name="T99" fmla="*/ 86 h 208"/>
              <a:gd name="T100" fmla="*/ 68 w 208"/>
              <a:gd name="T101" fmla="*/ 92 h 208"/>
              <a:gd name="T102" fmla="*/ 43 w 208"/>
              <a:gd name="T103" fmla="*/ 105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08" h="208">
                <a:moveTo>
                  <a:pt x="104" y="97"/>
                </a:moveTo>
                <a:cubicBezTo>
                  <a:pt x="131" y="97"/>
                  <a:pt x="153" y="75"/>
                  <a:pt x="153" y="49"/>
                </a:cubicBezTo>
                <a:cubicBezTo>
                  <a:pt x="153" y="22"/>
                  <a:pt x="131" y="0"/>
                  <a:pt x="104" y="0"/>
                </a:cubicBezTo>
                <a:cubicBezTo>
                  <a:pt x="77" y="0"/>
                  <a:pt x="55" y="22"/>
                  <a:pt x="55" y="49"/>
                </a:cubicBezTo>
                <a:cubicBezTo>
                  <a:pt x="55" y="75"/>
                  <a:pt x="77" y="97"/>
                  <a:pt x="104" y="97"/>
                </a:cubicBezTo>
                <a:close/>
                <a:moveTo>
                  <a:pt x="104" y="12"/>
                </a:moveTo>
                <a:cubicBezTo>
                  <a:pt x="124" y="12"/>
                  <a:pt x="141" y="28"/>
                  <a:pt x="141" y="49"/>
                </a:cubicBezTo>
                <a:cubicBezTo>
                  <a:pt x="141" y="69"/>
                  <a:pt x="124" y="85"/>
                  <a:pt x="104" y="85"/>
                </a:cubicBezTo>
                <a:cubicBezTo>
                  <a:pt x="84" y="85"/>
                  <a:pt x="67" y="69"/>
                  <a:pt x="67" y="49"/>
                </a:cubicBezTo>
                <a:cubicBezTo>
                  <a:pt x="67" y="28"/>
                  <a:pt x="84" y="12"/>
                  <a:pt x="104" y="12"/>
                </a:cubicBezTo>
                <a:close/>
                <a:moveTo>
                  <a:pt x="110" y="76"/>
                </a:moveTo>
                <a:cubicBezTo>
                  <a:pt x="98" y="76"/>
                  <a:pt x="98" y="76"/>
                  <a:pt x="98" y="76"/>
                </a:cubicBezTo>
                <a:cubicBezTo>
                  <a:pt x="98" y="40"/>
                  <a:pt x="98" y="40"/>
                  <a:pt x="98" y="40"/>
                </a:cubicBezTo>
                <a:cubicBezTo>
                  <a:pt x="110" y="40"/>
                  <a:pt x="110" y="40"/>
                  <a:pt x="110" y="40"/>
                </a:cubicBezTo>
                <a:lnTo>
                  <a:pt x="110" y="76"/>
                </a:lnTo>
                <a:close/>
                <a:moveTo>
                  <a:pt x="110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98" y="23"/>
                  <a:pt x="98" y="23"/>
                  <a:pt x="98" y="23"/>
                </a:cubicBezTo>
                <a:cubicBezTo>
                  <a:pt x="110" y="23"/>
                  <a:pt x="110" y="23"/>
                  <a:pt x="110" y="23"/>
                </a:cubicBezTo>
                <a:lnTo>
                  <a:pt x="110" y="32"/>
                </a:lnTo>
                <a:close/>
                <a:moveTo>
                  <a:pt x="134" y="162"/>
                </a:moveTo>
                <a:cubicBezTo>
                  <a:pt x="106" y="139"/>
                  <a:pt x="106" y="139"/>
                  <a:pt x="106" y="139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208" y="126"/>
                  <a:pt x="208" y="126"/>
                  <a:pt x="208" y="126"/>
                </a:cubicBezTo>
                <a:lnTo>
                  <a:pt x="134" y="162"/>
                </a:lnTo>
                <a:close/>
                <a:moveTo>
                  <a:pt x="133" y="169"/>
                </a:moveTo>
                <a:cubicBezTo>
                  <a:pt x="180" y="146"/>
                  <a:pt x="180" y="146"/>
                  <a:pt x="180" y="146"/>
                </a:cubicBezTo>
                <a:cubicBezTo>
                  <a:pt x="180" y="173"/>
                  <a:pt x="180" y="173"/>
                  <a:pt x="180" y="173"/>
                </a:cubicBezTo>
                <a:cubicBezTo>
                  <a:pt x="108" y="208"/>
                  <a:pt x="108" y="208"/>
                  <a:pt x="108" y="208"/>
                </a:cubicBezTo>
                <a:cubicBezTo>
                  <a:pt x="108" y="147"/>
                  <a:pt x="108" y="147"/>
                  <a:pt x="108" y="147"/>
                </a:cubicBezTo>
                <a:lnTo>
                  <a:pt x="133" y="169"/>
                </a:lnTo>
                <a:close/>
                <a:moveTo>
                  <a:pt x="75" y="176"/>
                </a:moveTo>
                <a:cubicBezTo>
                  <a:pt x="104" y="148"/>
                  <a:pt x="104" y="148"/>
                  <a:pt x="104" y="148"/>
                </a:cubicBezTo>
                <a:cubicBezTo>
                  <a:pt x="104" y="208"/>
                  <a:pt x="104" y="208"/>
                  <a:pt x="104" y="208"/>
                </a:cubicBezTo>
                <a:cubicBezTo>
                  <a:pt x="32" y="173"/>
                  <a:pt x="32" y="173"/>
                  <a:pt x="32" y="173"/>
                </a:cubicBezTo>
                <a:cubicBezTo>
                  <a:pt x="32" y="155"/>
                  <a:pt x="32" y="155"/>
                  <a:pt x="32" y="155"/>
                </a:cubicBezTo>
                <a:lnTo>
                  <a:pt x="75" y="176"/>
                </a:lnTo>
                <a:close/>
                <a:moveTo>
                  <a:pt x="32" y="103"/>
                </a:moveTo>
                <a:cubicBezTo>
                  <a:pt x="106" y="139"/>
                  <a:pt x="106" y="139"/>
                  <a:pt x="106" y="139"/>
                </a:cubicBezTo>
                <a:cubicBezTo>
                  <a:pt x="74" y="170"/>
                  <a:pt x="74" y="170"/>
                  <a:pt x="74" y="170"/>
                </a:cubicBezTo>
                <a:cubicBezTo>
                  <a:pt x="0" y="134"/>
                  <a:pt x="0" y="134"/>
                  <a:pt x="0" y="134"/>
                </a:cubicBezTo>
                <a:lnTo>
                  <a:pt x="32" y="103"/>
                </a:lnTo>
                <a:close/>
                <a:moveTo>
                  <a:pt x="143" y="84"/>
                </a:moveTo>
                <a:cubicBezTo>
                  <a:pt x="174" y="100"/>
                  <a:pt x="174" y="100"/>
                  <a:pt x="174" y="100"/>
                </a:cubicBezTo>
                <a:cubicBezTo>
                  <a:pt x="165" y="105"/>
                  <a:pt x="165" y="105"/>
                  <a:pt x="165" y="105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39" y="88"/>
                  <a:pt x="141" y="86"/>
                  <a:pt x="143" y="84"/>
                </a:cubicBezTo>
                <a:close/>
                <a:moveTo>
                  <a:pt x="43" y="105"/>
                </a:moveTo>
                <a:cubicBezTo>
                  <a:pt x="34" y="100"/>
                  <a:pt x="34" y="100"/>
                  <a:pt x="34" y="100"/>
                </a:cubicBezTo>
                <a:cubicBezTo>
                  <a:pt x="62" y="86"/>
                  <a:pt x="62" y="86"/>
                  <a:pt x="62" y="86"/>
                </a:cubicBezTo>
                <a:cubicBezTo>
                  <a:pt x="64" y="88"/>
                  <a:pt x="66" y="90"/>
                  <a:pt x="68" y="92"/>
                </a:cubicBezTo>
                <a:lnTo>
                  <a:pt x="43" y="1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A9F43CB3-FE00-4252-B323-C1CDB2F231AC}"/>
              </a:ext>
            </a:extLst>
          </p:cNvPr>
          <p:cNvSpPr>
            <a:spLocks noEditPoints="1"/>
          </p:cNvSpPr>
          <p:nvPr/>
        </p:nvSpPr>
        <p:spPr bwMode="auto">
          <a:xfrm>
            <a:off x="6083383" y="5182920"/>
            <a:ext cx="580206" cy="490469"/>
          </a:xfrm>
          <a:custGeom>
            <a:avLst/>
            <a:gdLst>
              <a:gd name="T0" fmla="*/ 188 w 231"/>
              <a:gd name="T1" fmla="*/ 145 h 231"/>
              <a:gd name="T2" fmla="*/ 188 w 231"/>
              <a:gd name="T3" fmla="*/ 101 h 231"/>
              <a:gd name="T4" fmla="*/ 130 w 231"/>
              <a:gd name="T5" fmla="*/ 101 h 231"/>
              <a:gd name="T6" fmla="*/ 130 w 231"/>
              <a:gd name="T7" fmla="*/ 87 h 231"/>
              <a:gd name="T8" fmla="*/ 173 w 231"/>
              <a:gd name="T9" fmla="*/ 87 h 231"/>
              <a:gd name="T10" fmla="*/ 173 w 231"/>
              <a:gd name="T11" fmla="*/ 0 h 231"/>
              <a:gd name="T12" fmla="*/ 72 w 231"/>
              <a:gd name="T13" fmla="*/ 0 h 231"/>
              <a:gd name="T14" fmla="*/ 72 w 231"/>
              <a:gd name="T15" fmla="*/ 87 h 231"/>
              <a:gd name="T16" fmla="*/ 115 w 231"/>
              <a:gd name="T17" fmla="*/ 87 h 231"/>
              <a:gd name="T18" fmla="*/ 115 w 231"/>
              <a:gd name="T19" fmla="*/ 101 h 231"/>
              <a:gd name="T20" fmla="*/ 43 w 231"/>
              <a:gd name="T21" fmla="*/ 101 h 231"/>
              <a:gd name="T22" fmla="*/ 43 w 231"/>
              <a:gd name="T23" fmla="*/ 145 h 231"/>
              <a:gd name="T24" fmla="*/ 0 w 231"/>
              <a:gd name="T25" fmla="*/ 145 h 231"/>
              <a:gd name="T26" fmla="*/ 0 w 231"/>
              <a:gd name="T27" fmla="*/ 231 h 231"/>
              <a:gd name="T28" fmla="*/ 101 w 231"/>
              <a:gd name="T29" fmla="*/ 231 h 231"/>
              <a:gd name="T30" fmla="*/ 101 w 231"/>
              <a:gd name="T31" fmla="*/ 145 h 231"/>
              <a:gd name="T32" fmla="*/ 58 w 231"/>
              <a:gd name="T33" fmla="*/ 145 h 231"/>
              <a:gd name="T34" fmla="*/ 58 w 231"/>
              <a:gd name="T35" fmla="*/ 116 h 231"/>
              <a:gd name="T36" fmla="*/ 173 w 231"/>
              <a:gd name="T37" fmla="*/ 116 h 231"/>
              <a:gd name="T38" fmla="*/ 173 w 231"/>
              <a:gd name="T39" fmla="*/ 145 h 231"/>
              <a:gd name="T40" fmla="*/ 130 w 231"/>
              <a:gd name="T41" fmla="*/ 145 h 231"/>
              <a:gd name="T42" fmla="*/ 130 w 231"/>
              <a:gd name="T43" fmla="*/ 231 h 231"/>
              <a:gd name="T44" fmla="*/ 231 w 231"/>
              <a:gd name="T45" fmla="*/ 231 h 231"/>
              <a:gd name="T46" fmla="*/ 231 w 231"/>
              <a:gd name="T47" fmla="*/ 145 h 231"/>
              <a:gd name="T48" fmla="*/ 188 w 231"/>
              <a:gd name="T49" fmla="*/ 145 h 231"/>
              <a:gd name="T50" fmla="*/ 87 w 231"/>
              <a:gd name="T51" fmla="*/ 159 h 231"/>
              <a:gd name="T52" fmla="*/ 87 w 231"/>
              <a:gd name="T53" fmla="*/ 173 h 231"/>
              <a:gd name="T54" fmla="*/ 14 w 231"/>
              <a:gd name="T55" fmla="*/ 173 h 231"/>
              <a:gd name="T56" fmla="*/ 14 w 231"/>
              <a:gd name="T57" fmla="*/ 159 h 231"/>
              <a:gd name="T58" fmla="*/ 87 w 231"/>
              <a:gd name="T59" fmla="*/ 159 h 231"/>
              <a:gd name="T60" fmla="*/ 87 w 231"/>
              <a:gd name="T61" fmla="*/ 29 h 231"/>
              <a:gd name="T62" fmla="*/ 87 w 231"/>
              <a:gd name="T63" fmla="*/ 15 h 231"/>
              <a:gd name="T64" fmla="*/ 159 w 231"/>
              <a:gd name="T65" fmla="*/ 15 h 231"/>
              <a:gd name="T66" fmla="*/ 159 w 231"/>
              <a:gd name="T67" fmla="*/ 29 h 231"/>
              <a:gd name="T68" fmla="*/ 87 w 231"/>
              <a:gd name="T69" fmla="*/ 29 h 231"/>
              <a:gd name="T70" fmla="*/ 217 w 231"/>
              <a:gd name="T71" fmla="*/ 173 h 231"/>
              <a:gd name="T72" fmla="*/ 144 w 231"/>
              <a:gd name="T73" fmla="*/ 173 h 231"/>
              <a:gd name="T74" fmla="*/ 144 w 231"/>
              <a:gd name="T75" fmla="*/ 159 h 231"/>
              <a:gd name="T76" fmla="*/ 217 w 231"/>
              <a:gd name="T77" fmla="*/ 159 h 231"/>
              <a:gd name="T78" fmla="*/ 217 w 231"/>
              <a:gd name="T79" fmla="*/ 173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1" h="231">
                <a:moveTo>
                  <a:pt x="188" y="145"/>
                </a:moveTo>
                <a:lnTo>
                  <a:pt x="188" y="101"/>
                </a:lnTo>
                <a:lnTo>
                  <a:pt x="130" y="101"/>
                </a:lnTo>
                <a:lnTo>
                  <a:pt x="130" y="87"/>
                </a:lnTo>
                <a:lnTo>
                  <a:pt x="173" y="87"/>
                </a:lnTo>
                <a:lnTo>
                  <a:pt x="173" y="0"/>
                </a:lnTo>
                <a:lnTo>
                  <a:pt x="72" y="0"/>
                </a:lnTo>
                <a:lnTo>
                  <a:pt x="72" y="87"/>
                </a:lnTo>
                <a:lnTo>
                  <a:pt x="115" y="87"/>
                </a:lnTo>
                <a:lnTo>
                  <a:pt x="115" y="101"/>
                </a:lnTo>
                <a:lnTo>
                  <a:pt x="43" y="101"/>
                </a:lnTo>
                <a:lnTo>
                  <a:pt x="43" y="145"/>
                </a:lnTo>
                <a:lnTo>
                  <a:pt x="0" y="145"/>
                </a:lnTo>
                <a:lnTo>
                  <a:pt x="0" y="231"/>
                </a:lnTo>
                <a:lnTo>
                  <a:pt x="101" y="231"/>
                </a:lnTo>
                <a:lnTo>
                  <a:pt x="101" y="145"/>
                </a:lnTo>
                <a:lnTo>
                  <a:pt x="58" y="145"/>
                </a:lnTo>
                <a:lnTo>
                  <a:pt x="58" y="116"/>
                </a:lnTo>
                <a:lnTo>
                  <a:pt x="173" y="116"/>
                </a:lnTo>
                <a:lnTo>
                  <a:pt x="173" y="145"/>
                </a:lnTo>
                <a:lnTo>
                  <a:pt x="130" y="145"/>
                </a:lnTo>
                <a:lnTo>
                  <a:pt x="130" y="231"/>
                </a:lnTo>
                <a:lnTo>
                  <a:pt x="231" y="231"/>
                </a:lnTo>
                <a:lnTo>
                  <a:pt x="231" y="145"/>
                </a:lnTo>
                <a:lnTo>
                  <a:pt x="188" y="145"/>
                </a:lnTo>
                <a:close/>
                <a:moveTo>
                  <a:pt x="87" y="159"/>
                </a:moveTo>
                <a:lnTo>
                  <a:pt x="87" y="173"/>
                </a:lnTo>
                <a:lnTo>
                  <a:pt x="14" y="173"/>
                </a:lnTo>
                <a:lnTo>
                  <a:pt x="14" y="159"/>
                </a:lnTo>
                <a:lnTo>
                  <a:pt x="87" y="159"/>
                </a:lnTo>
                <a:close/>
                <a:moveTo>
                  <a:pt x="87" y="29"/>
                </a:moveTo>
                <a:lnTo>
                  <a:pt x="87" y="15"/>
                </a:lnTo>
                <a:lnTo>
                  <a:pt x="159" y="15"/>
                </a:lnTo>
                <a:lnTo>
                  <a:pt x="159" y="29"/>
                </a:lnTo>
                <a:lnTo>
                  <a:pt x="87" y="29"/>
                </a:lnTo>
                <a:close/>
                <a:moveTo>
                  <a:pt x="217" y="173"/>
                </a:moveTo>
                <a:lnTo>
                  <a:pt x="144" y="173"/>
                </a:lnTo>
                <a:lnTo>
                  <a:pt x="144" y="159"/>
                </a:lnTo>
                <a:lnTo>
                  <a:pt x="217" y="159"/>
                </a:lnTo>
                <a:lnTo>
                  <a:pt x="217" y="173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000"/>
          </a:p>
        </p:txBody>
      </p:sp>
      <p:sp>
        <p:nvSpPr>
          <p:cNvPr id="25" name="Freeform 66">
            <a:extLst>
              <a:ext uri="{FF2B5EF4-FFF2-40B4-BE49-F238E27FC236}">
                <a16:creationId xmlns:a16="http://schemas.microsoft.com/office/drawing/2014/main" id="{FA8B59F8-9284-449D-94A9-BCB4642275A0}"/>
              </a:ext>
            </a:extLst>
          </p:cNvPr>
          <p:cNvSpPr>
            <a:spLocks noEditPoints="1"/>
          </p:cNvSpPr>
          <p:nvPr/>
        </p:nvSpPr>
        <p:spPr bwMode="auto">
          <a:xfrm>
            <a:off x="6096000" y="3834374"/>
            <a:ext cx="508688" cy="537020"/>
          </a:xfrm>
          <a:custGeom>
            <a:avLst/>
            <a:gdLst>
              <a:gd name="T0" fmla="*/ 0 w 395"/>
              <a:gd name="T1" fmla="*/ 303 h 417"/>
              <a:gd name="T2" fmla="*/ 86 w 395"/>
              <a:gd name="T3" fmla="*/ 303 h 417"/>
              <a:gd name="T4" fmla="*/ 86 w 395"/>
              <a:gd name="T5" fmla="*/ 417 h 417"/>
              <a:gd name="T6" fmla="*/ 0 w 395"/>
              <a:gd name="T7" fmla="*/ 417 h 417"/>
              <a:gd name="T8" fmla="*/ 0 w 395"/>
              <a:gd name="T9" fmla="*/ 303 h 417"/>
              <a:gd name="T10" fmla="*/ 156 w 395"/>
              <a:gd name="T11" fmla="*/ 417 h 417"/>
              <a:gd name="T12" fmla="*/ 241 w 395"/>
              <a:gd name="T13" fmla="*/ 417 h 417"/>
              <a:gd name="T14" fmla="*/ 241 w 395"/>
              <a:gd name="T15" fmla="*/ 247 h 417"/>
              <a:gd name="T16" fmla="*/ 156 w 395"/>
              <a:gd name="T17" fmla="*/ 247 h 417"/>
              <a:gd name="T18" fmla="*/ 156 w 395"/>
              <a:gd name="T19" fmla="*/ 417 h 417"/>
              <a:gd name="T20" fmla="*/ 310 w 395"/>
              <a:gd name="T21" fmla="*/ 152 h 417"/>
              <a:gd name="T22" fmla="*/ 310 w 395"/>
              <a:gd name="T23" fmla="*/ 417 h 417"/>
              <a:gd name="T24" fmla="*/ 395 w 395"/>
              <a:gd name="T25" fmla="*/ 417 h 417"/>
              <a:gd name="T26" fmla="*/ 395 w 395"/>
              <a:gd name="T27" fmla="*/ 152 h 417"/>
              <a:gd name="T28" fmla="*/ 310 w 395"/>
              <a:gd name="T29" fmla="*/ 152 h 417"/>
              <a:gd name="T30" fmla="*/ 319 w 395"/>
              <a:gd name="T31" fmla="*/ 62 h 417"/>
              <a:gd name="T32" fmla="*/ 338 w 395"/>
              <a:gd name="T33" fmla="*/ 83 h 417"/>
              <a:gd name="T34" fmla="*/ 360 w 395"/>
              <a:gd name="T35" fmla="*/ 0 h 417"/>
              <a:gd name="T36" fmla="*/ 279 w 395"/>
              <a:gd name="T37" fmla="*/ 22 h 417"/>
              <a:gd name="T38" fmla="*/ 298 w 395"/>
              <a:gd name="T39" fmla="*/ 43 h 417"/>
              <a:gd name="T40" fmla="*/ 190 w 395"/>
              <a:gd name="T41" fmla="*/ 152 h 417"/>
              <a:gd name="T42" fmla="*/ 119 w 395"/>
              <a:gd name="T43" fmla="*/ 83 h 417"/>
              <a:gd name="T44" fmla="*/ 12 w 395"/>
              <a:gd name="T45" fmla="*/ 190 h 417"/>
              <a:gd name="T46" fmla="*/ 34 w 395"/>
              <a:gd name="T47" fmla="*/ 209 h 417"/>
              <a:gd name="T48" fmla="*/ 119 w 395"/>
              <a:gd name="T49" fmla="*/ 123 h 417"/>
              <a:gd name="T50" fmla="*/ 190 w 395"/>
              <a:gd name="T51" fmla="*/ 192 h 417"/>
              <a:gd name="T52" fmla="*/ 319 w 395"/>
              <a:gd name="T53" fmla="*/ 6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5" h="417">
                <a:moveTo>
                  <a:pt x="0" y="303"/>
                </a:moveTo>
                <a:lnTo>
                  <a:pt x="86" y="303"/>
                </a:lnTo>
                <a:lnTo>
                  <a:pt x="86" y="417"/>
                </a:lnTo>
                <a:lnTo>
                  <a:pt x="0" y="417"/>
                </a:lnTo>
                <a:lnTo>
                  <a:pt x="0" y="303"/>
                </a:lnTo>
                <a:close/>
                <a:moveTo>
                  <a:pt x="156" y="417"/>
                </a:moveTo>
                <a:lnTo>
                  <a:pt x="241" y="417"/>
                </a:lnTo>
                <a:lnTo>
                  <a:pt x="241" y="247"/>
                </a:lnTo>
                <a:lnTo>
                  <a:pt x="156" y="247"/>
                </a:lnTo>
                <a:lnTo>
                  <a:pt x="156" y="417"/>
                </a:lnTo>
                <a:close/>
                <a:moveTo>
                  <a:pt x="310" y="152"/>
                </a:moveTo>
                <a:lnTo>
                  <a:pt x="310" y="417"/>
                </a:lnTo>
                <a:lnTo>
                  <a:pt x="395" y="417"/>
                </a:lnTo>
                <a:lnTo>
                  <a:pt x="395" y="152"/>
                </a:lnTo>
                <a:lnTo>
                  <a:pt x="310" y="152"/>
                </a:lnTo>
                <a:close/>
                <a:moveTo>
                  <a:pt x="319" y="62"/>
                </a:moveTo>
                <a:lnTo>
                  <a:pt x="338" y="83"/>
                </a:lnTo>
                <a:lnTo>
                  <a:pt x="360" y="0"/>
                </a:lnTo>
                <a:lnTo>
                  <a:pt x="279" y="22"/>
                </a:lnTo>
                <a:lnTo>
                  <a:pt x="298" y="43"/>
                </a:lnTo>
                <a:lnTo>
                  <a:pt x="190" y="152"/>
                </a:lnTo>
                <a:lnTo>
                  <a:pt x="119" y="83"/>
                </a:lnTo>
                <a:lnTo>
                  <a:pt x="12" y="190"/>
                </a:lnTo>
                <a:lnTo>
                  <a:pt x="34" y="209"/>
                </a:lnTo>
                <a:lnTo>
                  <a:pt x="119" y="123"/>
                </a:lnTo>
                <a:lnTo>
                  <a:pt x="190" y="192"/>
                </a:lnTo>
                <a:lnTo>
                  <a:pt x="319" y="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49847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E448FB-036A-4986-871F-429647BDC580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2835DCE0-465E-49EF-8D39-32EEC7152426}"/>
              </a:ext>
            </a:extLst>
          </p:cNvPr>
          <p:cNvSpPr/>
          <p:nvPr/>
        </p:nvSpPr>
        <p:spPr>
          <a:xfrm>
            <a:off x="216311" y="2590244"/>
            <a:ext cx="5199973" cy="349860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SMOTE Oversampling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distribution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불균형을 해소하기 위해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처리함 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값과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비교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존재했던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‘Missing’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 값을 포함한 타겟 데이터와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처리하여 생성한 타겟 데이터의 시각화 및 비교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EFCDC2-6AC9-489D-9D9C-FE1C67DF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49" y="1372255"/>
            <a:ext cx="6507304" cy="12179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A0218-3688-49C4-A70E-CCEE6D32C959}"/>
              </a:ext>
            </a:extLst>
          </p:cNvPr>
          <p:cNvSpPr/>
          <p:nvPr/>
        </p:nvSpPr>
        <p:spPr>
          <a:xfrm>
            <a:off x="5466735" y="1372255"/>
            <a:ext cx="6594418" cy="1217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75DA67-D818-49AD-833B-5261923A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49" y="2801211"/>
            <a:ext cx="6507304" cy="1069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B554C5-19C0-4D91-BAB0-4904342B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" t="3131" r="1014" b="2807"/>
          <a:stretch/>
        </p:blipFill>
        <p:spPr>
          <a:xfrm>
            <a:off x="5553849" y="4097648"/>
            <a:ext cx="6507304" cy="24592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46A43EE-1687-4446-9330-048AAFD3B7D4}"/>
              </a:ext>
            </a:extLst>
          </p:cNvPr>
          <p:cNvSpPr/>
          <p:nvPr/>
        </p:nvSpPr>
        <p:spPr>
          <a:xfrm>
            <a:off x="9656096" y="18372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68751B-3A7F-441D-8446-F32CBDDD7D0C}"/>
              </a:ext>
            </a:extLst>
          </p:cNvPr>
          <p:cNvSpPr/>
          <p:nvPr/>
        </p:nvSpPr>
        <p:spPr>
          <a:xfrm>
            <a:off x="9656096" y="3192098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605312-D65C-44D3-B383-37B1602A5B3C}"/>
              </a:ext>
            </a:extLst>
          </p:cNvPr>
          <p:cNvSpPr/>
          <p:nvPr/>
        </p:nvSpPr>
        <p:spPr>
          <a:xfrm>
            <a:off x="5466735" y="2760352"/>
            <a:ext cx="6594418" cy="38764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4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CEE1EFFA-AFA3-4A9A-A759-832B03742F45}"/>
              </a:ext>
            </a:extLst>
          </p:cNvPr>
          <p:cNvSpPr/>
          <p:nvPr/>
        </p:nvSpPr>
        <p:spPr>
          <a:xfrm>
            <a:off x="216311" y="3019453"/>
            <a:ext cx="5199973" cy="25509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baseline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 생성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DecisionTree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XGBClassifier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LGBMClassifier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생성함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모델에 대해 기존의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셋과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Oversampling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처리된 데이터 셋의 결과 값을 비교함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F0D42F-858A-4C26-9526-26134EE84668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BB1C5-559F-468E-8B9A-501114D0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7" y="1825642"/>
            <a:ext cx="6538206" cy="20986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B2456E-C311-467E-B971-D13FF9B9976D}"/>
              </a:ext>
            </a:extLst>
          </p:cNvPr>
          <p:cNvSpPr/>
          <p:nvPr/>
        </p:nvSpPr>
        <p:spPr>
          <a:xfrm>
            <a:off x="5486400" y="1825642"/>
            <a:ext cx="6617109" cy="4034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C1D8A-CD50-45D8-B77D-6900BEB5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87" y="4376175"/>
            <a:ext cx="6538206" cy="137336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4D6D343-995A-499C-844C-1078B9F2B288}"/>
              </a:ext>
            </a:extLst>
          </p:cNvPr>
          <p:cNvSpPr/>
          <p:nvPr/>
        </p:nvSpPr>
        <p:spPr>
          <a:xfrm>
            <a:off x="10444990" y="229171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13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CEE1EFFA-AFA3-4A9A-A759-832B03742F45}"/>
              </a:ext>
            </a:extLst>
          </p:cNvPr>
          <p:cNvSpPr/>
          <p:nvPr/>
        </p:nvSpPr>
        <p:spPr>
          <a:xfrm>
            <a:off x="216311" y="3019453"/>
            <a:ext cx="5199973" cy="2951041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모델 별 결과 값 가시화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각 모델 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예측치 및 성능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ROC_CURVE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시각화를 통한 결과를 도출 및 비교함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히트맵과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ROC_CURVE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살펴본 결과</a:t>
            </a:r>
            <a:r>
              <a:rPr lang="en-US" altLang="ko-KR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SMOTE Oversampling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모델의 성능을 오히려 저하시킴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F0D42F-858A-4C26-9526-26134EE84668}"/>
              </a:ext>
            </a:extLst>
          </p:cNvPr>
          <p:cNvSpPr txBox="1">
            <a:spLocks/>
          </p:cNvSpPr>
          <p:nvPr/>
        </p:nvSpPr>
        <p:spPr>
          <a:xfrm>
            <a:off x="216311" y="365125"/>
            <a:ext cx="4104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 Oversampling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6E9996-E568-4870-8728-6D27E85233F3}"/>
              </a:ext>
            </a:extLst>
          </p:cNvPr>
          <p:cNvGrpSpPr/>
          <p:nvPr/>
        </p:nvGrpSpPr>
        <p:grpSpPr>
          <a:xfrm>
            <a:off x="5656729" y="107577"/>
            <a:ext cx="6391836" cy="6641196"/>
            <a:chOff x="6291760" y="1625258"/>
            <a:chExt cx="3882450" cy="54822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AE1409-91CF-4062-BBAD-4ED559479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5" t="3642" r="1652" b="5383"/>
            <a:stretch/>
          </p:blipFill>
          <p:spPr>
            <a:xfrm>
              <a:off x="6291760" y="1625258"/>
              <a:ext cx="3882450" cy="123586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4A762F-B1CD-4993-B7C8-83CCF6B45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45" r="1661" b="2069"/>
            <a:stretch/>
          </p:blipFill>
          <p:spPr>
            <a:xfrm>
              <a:off x="6291760" y="3038787"/>
              <a:ext cx="3882450" cy="1238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C7A55E-5AA8-4679-AD07-788A249F1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4" r="2043" b="2732"/>
            <a:stretch/>
          </p:blipFill>
          <p:spPr>
            <a:xfrm>
              <a:off x="6291760" y="4455423"/>
              <a:ext cx="3882450" cy="12385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F76DF6-4745-4951-AC80-903DB5790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99" t="2243" r="1510" b="4350"/>
            <a:stretch/>
          </p:blipFill>
          <p:spPr>
            <a:xfrm>
              <a:off x="6291760" y="5871634"/>
              <a:ext cx="3882450" cy="1235868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51531B24-A10D-42D9-9AA3-B732656532F8}"/>
              </a:ext>
            </a:extLst>
          </p:cNvPr>
          <p:cNvSpPr/>
          <p:nvPr/>
        </p:nvSpPr>
        <p:spPr>
          <a:xfrm>
            <a:off x="5272284" y="2211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D2281-A90F-424E-B302-3F22A45DFBD4}"/>
              </a:ext>
            </a:extLst>
          </p:cNvPr>
          <p:cNvCxnSpPr>
            <a:cxnSpLocks/>
          </p:cNvCxnSpPr>
          <p:nvPr/>
        </p:nvCxnSpPr>
        <p:spPr>
          <a:xfrm>
            <a:off x="2123440" y="5805394"/>
            <a:ext cx="2067560" cy="0"/>
          </a:xfrm>
          <a:prstGeom prst="line">
            <a:avLst/>
          </a:prstGeom>
          <a:ln w="28575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9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2943441" y="2506107"/>
            <a:ext cx="6305118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>
                <a:solidFill>
                  <a:schemeClr val="bg2"/>
                </a:solidFill>
              </a:rPr>
              <a:t>Modeling</a:t>
            </a:r>
            <a:endParaRPr lang="en-ID" sz="66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343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Data</a:t>
            </a:r>
            <a:br>
              <a:rPr lang="en-ID" b="1"/>
            </a:br>
            <a:r>
              <a:rPr lang="en-US" b="1"/>
              <a:t>Preprocessing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5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4BF2EE-4815-40FC-ABBA-B8A01D5FA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78" y="0"/>
            <a:ext cx="6572596" cy="6807010"/>
          </a:xfrm>
          <a:prstGeom prst="rect">
            <a:avLst/>
          </a:prstGeom>
        </p:spPr>
      </p:pic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불러오기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Feature(enrollee_id)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정렬하기 쉽도록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city_000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변경함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결측값 처리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결측값을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지원자별로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Missing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값의 개수를 나타내는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num_missing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생성함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AC36BC-75E6-407E-B55F-813C507B1CD3}"/>
              </a:ext>
            </a:extLst>
          </p:cNvPr>
          <p:cNvSpPr/>
          <p:nvPr/>
        </p:nvSpPr>
        <p:spPr>
          <a:xfrm>
            <a:off x="10122261" y="92095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0"/>
            <a:ext cx="6511662" cy="20177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4944471-B824-4B7A-871C-01DCFB33E063}"/>
              </a:ext>
            </a:extLst>
          </p:cNvPr>
          <p:cNvSpPr/>
          <p:nvPr/>
        </p:nvSpPr>
        <p:spPr>
          <a:xfrm>
            <a:off x="10122261" y="246764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7232D9-6E6D-419D-AD02-5123C4EF678C}"/>
              </a:ext>
            </a:extLst>
          </p:cNvPr>
          <p:cNvSpPr/>
          <p:nvPr/>
        </p:nvSpPr>
        <p:spPr>
          <a:xfrm>
            <a:off x="5619378" y="2171701"/>
            <a:ext cx="6511662" cy="11122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FDC69E-755B-4EA3-AF00-28E9E062F559}"/>
              </a:ext>
            </a:extLst>
          </p:cNvPr>
          <p:cNvSpPr/>
          <p:nvPr/>
        </p:nvSpPr>
        <p:spPr>
          <a:xfrm>
            <a:off x="10122261" y="366718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456D772-36C4-49FC-8BAF-8138E0B9F7BE}"/>
              </a:ext>
            </a:extLst>
          </p:cNvPr>
          <p:cNvSpPr/>
          <p:nvPr/>
        </p:nvSpPr>
        <p:spPr>
          <a:xfrm>
            <a:off x="5619378" y="3371237"/>
            <a:ext cx="6511662" cy="8959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1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Data</a:t>
            </a:r>
            <a:br>
              <a:rPr lang="en-ID" b="1"/>
            </a:br>
            <a:r>
              <a:rPr lang="en-US" b="1"/>
              <a:t>Preprocessing</a:t>
            </a:r>
            <a:endParaRPr lang="en-ID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37B61-2AD2-4B18-8A72-B89C4BB6D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2"/>
          <a:stretch/>
        </p:blipFill>
        <p:spPr>
          <a:xfrm>
            <a:off x="5690718" y="45258"/>
            <a:ext cx="6460642" cy="4506867"/>
          </a:xfrm>
          <a:prstGeom prst="rect">
            <a:avLst/>
          </a:prstGeom>
        </p:spPr>
      </p:pic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LabelEncoding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City, gender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명목변수는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Sklearn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LabelEncoder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간단히 변환함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그외 순서가 있는 변수들은 자체적으로 생성한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ordinal dictionary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LabelEncoding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숫자 타입으로 변경됨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20063-F415-4B70-8E23-AF4ECF26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719" y="4713722"/>
            <a:ext cx="6460642" cy="1966824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4B8D0D5-2A94-4668-8E9F-056D0EAC7CA9}"/>
              </a:ext>
            </a:extLst>
          </p:cNvPr>
          <p:cNvSpPr/>
          <p:nvPr/>
        </p:nvSpPr>
        <p:spPr>
          <a:xfrm>
            <a:off x="10122261" y="148991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887CAA-8479-4876-8EF6-31EC64BE9CB9}"/>
              </a:ext>
            </a:extLst>
          </p:cNvPr>
          <p:cNvSpPr/>
          <p:nvPr/>
        </p:nvSpPr>
        <p:spPr>
          <a:xfrm>
            <a:off x="5690718" y="424180"/>
            <a:ext cx="6440322" cy="41173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24B01-45B4-4F2A-982B-BF26ED3C77C4}"/>
              </a:ext>
            </a:extLst>
          </p:cNvPr>
          <p:cNvSpPr/>
          <p:nvPr/>
        </p:nvSpPr>
        <p:spPr>
          <a:xfrm>
            <a:off x="10266261" y="508008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7C9CE0-BA5F-41F6-A8A4-12A19E0D53E7}"/>
              </a:ext>
            </a:extLst>
          </p:cNvPr>
          <p:cNvSpPr/>
          <p:nvPr/>
        </p:nvSpPr>
        <p:spPr>
          <a:xfrm>
            <a:off x="5619378" y="4671664"/>
            <a:ext cx="6511662" cy="20300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4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Modeling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DecisionTree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생성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 5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예측값은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predict class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proba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두개를 생성하여  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accuracy / log_loss / roc 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모두 확인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해석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79.2%, Test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78.8%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0.4963, roc 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0.7248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961329-3C96-4EE4-A254-F63D8321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0"/>
            <a:ext cx="6640436" cy="3840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B66F29-A56D-46DA-8DB4-B51F8A2C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61" y="3908417"/>
            <a:ext cx="5303248" cy="29495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78FAF3A-BFC2-45E5-AF20-0419568CB281}"/>
              </a:ext>
            </a:extLst>
          </p:cNvPr>
          <p:cNvSpPr/>
          <p:nvPr/>
        </p:nvSpPr>
        <p:spPr>
          <a:xfrm>
            <a:off x="10312229" y="57551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6A8826-CD91-4BB3-9036-E42F51B07007}"/>
              </a:ext>
            </a:extLst>
          </p:cNvPr>
          <p:cNvSpPr/>
          <p:nvPr/>
        </p:nvSpPr>
        <p:spPr>
          <a:xfrm>
            <a:off x="5535561" y="-38100"/>
            <a:ext cx="6631039" cy="38582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CE5F4A7-3EBD-46B3-918E-CB09EB28531D}"/>
              </a:ext>
            </a:extLst>
          </p:cNvPr>
          <p:cNvSpPr/>
          <p:nvPr/>
        </p:nvSpPr>
        <p:spPr>
          <a:xfrm>
            <a:off x="7408761" y="400058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8852-A281-4003-8B3C-ACA75C100835}"/>
              </a:ext>
            </a:extLst>
          </p:cNvPr>
          <p:cNvSpPr/>
          <p:nvPr/>
        </p:nvSpPr>
        <p:spPr>
          <a:xfrm>
            <a:off x="5530478" y="3858864"/>
            <a:ext cx="5302622" cy="29864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6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Modeling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Max Depth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변화에 따른 정확도 확인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3~19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정확도를 리스트에 저장함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Train/Test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정확도 변화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따른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Train/Test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정확도 변화 확인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초과하면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OverFitting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것으로 추정할 수 있음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 시각화를 위해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 Depth 5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087BA-4DA1-486C-8D61-0A65B014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12008"/>
          <a:stretch/>
        </p:blipFill>
        <p:spPr>
          <a:xfrm>
            <a:off x="5535561" y="0"/>
            <a:ext cx="6593715" cy="406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AEE184-4DF3-4C49-84C8-39C7B93B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02" y="4152926"/>
            <a:ext cx="4817832" cy="259077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AB4EE91-B7DD-4749-8C9E-C403E5C0EF47}"/>
              </a:ext>
            </a:extLst>
          </p:cNvPr>
          <p:cNvSpPr/>
          <p:nvPr/>
        </p:nvSpPr>
        <p:spPr>
          <a:xfrm>
            <a:off x="10843171" y="3651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A26D9B-11CD-47F2-AA57-A90855DBA26B}"/>
              </a:ext>
            </a:extLst>
          </p:cNvPr>
          <p:cNvSpPr/>
          <p:nvPr/>
        </p:nvSpPr>
        <p:spPr>
          <a:xfrm>
            <a:off x="5565058" y="216310"/>
            <a:ext cx="6272981" cy="17993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840379-5549-4632-A263-F132264FF619}"/>
              </a:ext>
            </a:extLst>
          </p:cNvPr>
          <p:cNvSpPr/>
          <p:nvPr/>
        </p:nvSpPr>
        <p:spPr>
          <a:xfrm>
            <a:off x="5565058" y="2133600"/>
            <a:ext cx="6567948" cy="19467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9FA67A-A5ED-42D8-B38F-1DC3DF537741}"/>
              </a:ext>
            </a:extLst>
          </p:cNvPr>
          <p:cNvSpPr/>
          <p:nvPr/>
        </p:nvSpPr>
        <p:spPr>
          <a:xfrm>
            <a:off x="11054565" y="296575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54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Modeling</a:t>
            </a:r>
            <a:br>
              <a:rPr lang="en-ID" b="1"/>
            </a:br>
            <a:r>
              <a:rPr lang="en-US" b="1"/>
              <a:t>DecisionTree</a:t>
            </a:r>
            <a:endParaRPr lang="en-ID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EC376-417E-492F-946D-0100DC09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2" y="2087648"/>
            <a:ext cx="11594855" cy="44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8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1. 3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모델 생성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 / XGBoost / LightGBM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개이 모델을 생성하고 각 모델의 성능을 비교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78.3%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약간 우위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0.4601, roc_score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0.7194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모두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가장 좋은 성능을 나타냄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90B8B-59E5-430E-BE46-9115A035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1" y="715296"/>
            <a:ext cx="6656122" cy="542740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A3A8185-B78C-4443-8D5B-9EF130A0D8C2}"/>
              </a:ext>
            </a:extLst>
          </p:cNvPr>
          <p:cNvSpPr/>
          <p:nvPr/>
        </p:nvSpPr>
        <p:spPr>
          <a:xfrm>
            <a:off x="10518707" y="153516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0CA264-76A4-4B27-A512-834707D7D5A0}"/>
              </a:ext>
            </a:extLst>
          </p:cNvPr>
          <p:cNvSpPr/>
          <p:nvPr/>
        </p:nvSpPr>
        <p:spPr>
          <a:xfrm>
            <a:off x="5938685" y="943897"/>
            <a:ext cx="6174658" cy="3647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54DDA9-3D4C-429A-80EF-F9C08A7433E9}"/>
              </a:ext>
            </a:extLst>
          </p:cNvPr>
          <p:cNvSpPr/>
          <p:nvPr/>
        </p:nvSpPr>
        <p:spPr>
          <a:xfrm>
            <a:off x="6535987" y="510947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4B5B16-20F1-4813-A19A-D1D0435272C9}"/>
              </a:ext>
            </a:extLst>
          </p:cNvPr>
          <p:cNvSpPr/>
          <p:nvPr/>
        </p:nvSpPr>
        <p:spPr>
          <a:xfrm>
            <a:off x="5598161" y="5015175"/>
            <a:ext cx="3322320" cy="1151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7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980" y="235974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소개</a:t>
            </a:r>
            <a:endParaRPr lang="en-ID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2926F5-EBB2-499C-A55E-BFB5932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" r="14519" b="3918"/>
          <a:stretch/>
        </p:blipFill>
        <p:spPr>
          <a:xfrm>
            <a:off x="497840" y="1275016"/>
            <a:ext cx="11120286" cy="2113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B1148A-E8B7-4264-B569-F965FD2C2C48}"/>
              </a:ext>
            </a:extLst>
          </p:cNvPr>
          <p:cNvSpPr/>
          <p:nvPr/>
        </p:nvSpPr>
        <p:spPr>
          <a:xfrm>
            <a:off x="969740" y="3531130"/>
            <a:ext cx="1078538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요즘 기업체는 빅데이터 분석이나 데이터 사이언스 전문가 양성을 위해 교육을 시행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Freeform 100">
            <a:extLst>
              <a:ext uri="{FF2B5EF4-FFF2-40B4-BE49-F238E27FC236}">
                <a16:creationId xmlns:a16="http://schemas.microsoft.com/office/drawing/2014/main" id="{08F02D1B-3BD9-4356-8501-B26B4F372493}"/>
              </a:ext>
            </a:extLst>
          </p:cNvPr>
          <p:cNvSpPr>
            <a:spLocks/>
          </p:cNvSpPr>
          <p:nvPr/>
        </p:nvSpPr>
        <p:spPr bwMode="auto">
          <a:xfrm>
            <a:off x="497840" y="5264804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100">
            <a:extLst>
              <a:ext uri="{FF2B5EF4-FFF2-40B4-BE49-F238E27FC236}">
                <a16:creationId xmlns:a16="http://schemas.microsoft.com/office/drawing/2014/main" id="{B03E4F24-4C6A-4C36-9878-78772A303956}"/>
              </a:ext>
            </a:extLst>
          </p:cNvPr>
          <p:cNvSpPr>
            <a:spLocks/>
          </p:cNvSpPr>
          <p:nvPr/>
        </p:nvSpPr>
        <p:spPr bwMode="auto">
          <a:xfrm>
            <a:off x="497840" y="3608300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080BD3-19BC-42E2-B7BD-40A4FAB9D9F8}"/>
              </a:ext>
            </a:extLst>
          </p:cNvPr>
          <p:cNvSpPr/>
          <p:nvPr/>
        </p:nvSpPr>
        <p:spPr>
          <a:xfrm>
            <a:off x="979900" y="5160752"/>
            <a:ext cx="10439940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개인의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정보를 바탕으로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각 개인이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후 실제 근무를 원하는지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혹은 다른 회사에서의 근무를 원하는지를 예측하기 위한 데이터셋임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Freeform 100">
            <a:extLst>
              <a:ext uri="{FF2B5EF4-FFF2-40B4-BE49-F238E27FC236}">
                <a16:creationId xmlns:a16="http://schemas.microsoft.com/office/drawing/2014/main" id="{5544BBDC-3918-4CAC-8EA2-74D8F153885E}"/>
              </a:ext>
            </a:extLst>
          </p:cNvPr>
          <p:cNvSpPr>
            <a:spLocks/>
          </p:cNvSpPr>
          <p:nvPr/>
        </p:nvSpPr>
        <p:spPr bwMode="auto">
          <a:xfrm>
            <a:off x="497840" y="4358900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649440-EB70-444E-BA16-DA93D93795B4}"/>
              </a:ext>
            </a:extLst>
          </p:cNvPr>
          <p:cNvSpPr/>
          <p:nvPr/>
        </p:nvSpPr>
        <p:spPr>
          <a:xfrm>
            <a:off x="969740" y="4138192"/>
            <a:ext cx="10724420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하지만 기업은 효율적인 교육 프로그램 운영을 위해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교육 이후 실제 근무를 원하는 사람과 그렇지 않은 사람을 구별할 필요성이 있음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F140-32D0-4434-A9C3-A6B6DDCD0C36}"/>
              </a:ext>
            </a:extLst>
          </p:cNvPr>
          <p:cNvSpPr/>
          <p:nvPr/>
        </p:nvSpPr>
        <p:spPr>
          <a:xfrm>
            <a:off x="979900" y="6183312"/>
            <a:ext cx="957274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19,158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Test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2,129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개의 행과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Feature(Target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로 구성되어 있음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Freeform 100">
            <a:extLst>
              <a:ext uri="{FF2B5EF4-FFF2-40B4-BE49-F238E27FC236}">
                <a16:creationId xmlns:a16="http://schemas.microsoft.com/office/drawing/2014/main" id="{6A9D6BCF-C2A6-4D6C-A717-CCABE56832F8}"/>
              </a:ext>
            </a:extLst>
          </p:cNvPr>
          <p:cNvSpPr>
            <a:spLocks/>
          </p:cNvSpPr>
          <p:nvPr/>
        </p:nvSpPr>
        <p:spPr bwMode="auto">
          <a:xfrm>
            <a:off x="497840" y="6246302"/>
            <a:ext cx="365125" cy="333375"/>
          </a:xfrm>
          <a:custGeom>
            <a:avLst/>
            <a:gdLst>
              <a:gd name="T0" fmla="*/ 59 w 62"/>
              <a:gd name="T1" fmla="*/ 2 h 57"/>
              <a:gd name="T2" fmla="*/ 51 w 62"/>
              <a:gd name="T3" fmla="*/ 3 h 57"/>
              <a:gd name="T4" fmla="*/ 21 w 62"/>
              <a:gd name="T5" fmla="*/ 39 h 57"/>
              <a:gd name="T6" fmla="*/ 11 w 62"/>
              <a:gd name="T7" fmla="*/ 28 h 57"/>
              <a:gd name="T8" fmla="*/ 3 w 62"/>
              <a:gd name="T9" fmla="*/ 27 h 57"/>
              <a:gd name="T10" fmla="*/ 2 w 62"/>
              <a:gd name="T11" fmla="*/ 35 h 57"/>
              <a:gd name="T12" fmla="*/ 22 w 62"/>
              <a:gd name="T13" fmla="*/ 57 h 57"/>
              <a:gd name="T14" fmla="*/ 60 w 62"/>
              <a:gd name="T15" fmla="*/ 9 h 57"/>
              <a:gd name="T16" fmla="*/ 59 w 62"/>
              <a:gd name="T17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57">
                <a:moveTo>
                  <a:pt x="59" y="2"/>
                </a:moveTo>
                <a:cubicBezTo>
                  <a:pt x="56" y="0"/>
                  <a:pt x="53" y="1"/>
                  <a:pt x="51" y="3"/>
                </a:cubicBezTo>
                <a:cubicBezTo>
                  <a:pt x="21" y="39"/>
                  <a:pt x="21" y="39"/>
                  <a:pt x="21" y="39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6"/>
                  <a:pt x="6" y="26"/>
                  <a:pt x="3" y="27"/>
                </a:cubicBezTo>
                <a:cubicBezTo>
                  <a:pt x="1" y="29"/>
                  <a:pt x="0" y="32"/>
                  <a:pt x="2" y="35"/>
                </a:cubicBezTo>
                <a:cubicBezTo>
                  <a:pt x="22" y="57"/>
                  <a:pt x="22" y="57"/>
                  <a:pt x="22" y="57"/>
                </a:cubicBezTo>
                <a:cubicBezTo>
                  <a:pt x="60" y="9"/>
                  <a:pt x="60" y="9"/>
                  <a:pt x="60" y="9"/>
                </a:cubicBezTo>
                <a:cubicBezTo>
                  <a:pt x="62" y="7"/>
                  <a:pt x="62" y="4"/>
                  <a:pt x="59" y="2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3432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Optuna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 Parameters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endParaRPr lang="en-US" altLang="ko-KR" sz="14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최적화한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Hyper Parameters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적용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Parameters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적용한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생성함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모델의 결과값을 저장하고 기존 모델들과 성능을 비교함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 해석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모델이 정확도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Log_loss / roc_score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부분에서 가장 우수한 성능을 보임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ED659-2B22-4B55-BBFE-3F526886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82" y="171012"/>
            <a:ext cx="3060796" cy="2375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8183A-39C3-42C6-A039-1EE6BF93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83" y="2885807"/>
            <a:ext cx="6232290" cy="361061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F0E57F7-4E62-4B44-A457-E149FD745D7D}"/>
              </a:ext>
            </a:extLst>
          </p:cNvPr>
          <p:cNvSpPr/>
          <p:nvPr/>
        </p:nvSpPr>
        <p:spPr>
          <a:xfrm>
            <a:off x="8429942" y="56766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AF4E21-176A-4C7A-AA21-B81D87BC8595}"/>
              </a:ext>
            </a:extLst>
          </p:cNvPr>
          <p:cNvSpPr/>
          <p:nvPr/>
        </p:nvSpPr>
        <p:spPr>
          <a:xfrm>
            <a:off x="5751872" y="98323"/>
            <a:ext cx="3116825" cy="24777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5329AA-03B3-4202-A101-18A284D60A4C}"/>
              </a:ext>
            </a:extLst>
          </p:cNvPr>
          <p:cNvSpPr/>
          <p:nvPr/>
        </p:nvSpPr>
        <p:spPr>
          <a:xfrm>
            <a:off x="11022512" y="335767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2C7BFD-9931-4CD4-A588-C16E47841F60}"/>
              </a:ext>
            </a:extLst>
          </p:cNvPr>
          <p:cNvSpPr/>
          <p:nvPr/>
        </p:nvSpPr>
        <p:spPr>
          <a:xfrm>
            <a:off x="6125498" y="2900517"/>
            <a:ext cx="5840360" cy="2123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8736613-A56E-449C-9DA9-45EB0FE3CCE4}"/>
              </a:ext>
            </a:extLst>
          </p:cNvPr>
          <p:cNvSpPr/>
          <p:nvPr/>
        </p:nvSpPr>
        <p:spPr>
          <a:xfrm>
            <a:off x="6774813" y="529921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93CDA9-E24C-40A6-9725-C62312534538}"/>
              </a:ext>
            </a:extLst>
          </p:cNvPr>
          <p:cNvSpPr/>
          <p:nvPr/>
        </p:nvSpPr>
        <p:spPr>
          <a:xfrm>
            <a:off x="5845279" y="5157020"/>
            <a:ext cx="3085361" cy="13250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8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Input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생성 및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Concatenate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Numeric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한번에 처리해줌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각각의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Embedding Vector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Numeric / 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최종적으로 합침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생성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activation fucntion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softmax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이므로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OneHot 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해주어야함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Optimizer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Adam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 rate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0.01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57F44-8F04-4D32-B417-409F0D8F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08" y="75194"/>
            <a:ext cx="6379522" cy="670761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2575B2F-7DCC-4415-BAF6-C6637382631F}"/>
              </a:ext>
            </a:extLst>
          </p:cNvPr>
          <p:cNvSpPr/>
          <p:nvPr/>
        </p:nvSpPr>
        <p:spPr>
          <a:xfrm>
            <a:off x="10938151" y="11984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FD5FB0-7DC9-44D6-B34D-9CF65DA0E0AC}"/>
              </a:ext>
            </a:extLst>
          </p:cNvPr>
          <p:cNvSpPr/>
          <p:nvPr/>
        </p:nvSpPr>
        <p:spPr>
          <a:xfrm>
            <a:off x="6087152" y="296443"/>
            <a:ext cx="5996693" cy="3007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117F37-E2D9-40FE-90B6-350BF7DE74AD}"/>
              </a:ext>
            </a:extLst>
          </p:cNvPr>
          <p:cNvSpPr/>
          <p:nvPr/>
        </p:nvSpPr>
        <p:spPr>
          <a:xfrm>
            <a:off x="10938151" y="42464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9F7F63-E791-4D70-ABF5-BE3C986E273B}"/>
              </a:ext>
            </a:extLst>
          </p:cNvPr>
          <p:cNvSpPr/>
          <p:nvPr/>
        </p:nvSpPr>
        <p:spPr>
          <a:xfrm>
            <a:off x="6087152" y="3344443"/>
            <a:ext cx="5996693" cy="341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0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Neural Net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Onehot Encoding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Callbacks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Overfitting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방지를 위한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EarlyStopping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시각화를 위한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TensorBoard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설정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확인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Validation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최저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0.4352 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79.9%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수준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828D0E-E11B-4035-B90D-00428159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81" y="63492"/>
            <a:ext cx="6548795" cy="28219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98E858-3CB7-458D-BF6B-F28B051C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81" y="2969991"/>
            <a:ext cx="6069094" cy="37457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FE6F843-1B5F-4F5E-A0DE-78B0AC826D13}"/>
              </a:ext>
            </a:extLst>
          </p:cNvPr>
          <p:cNvSpPr/>
          <p:nvPr/>
        </p:nvSpPr>
        <p:spPr>
          <a:xfrm>
            <a:off x="11253111" y="5786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49E9BD-FD4B-4ED0-9C94-A7087D9C22AF}"/>
              </a:ext>
            </a:extLst>
          </p:cNvPr>
          <p:cNvSpPr/>
          <p:nvPr/>
        </p:nvSpPr>
        <p:spPr>
          <a:xfrm>
            <a:off x="5609632" y="93243"/>
            <a:ext cx="6531568" cy="2710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8AEDEE-8C36-4FD9-882B-25C27202C975}"/>
              </a:ext>
            </a:extLst>
          </p:cNvPr>
          <p:cNvSpPr/>
          <p:nvPr/>
        </p:nvSpPr>
        <p:spPr>
          <a:xfrm>
            <a:off x="6937651" y="377650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62A922-13A1-4ECE-8349-1510291F4B4D}"/>
              </a:ext>
            </a:extLst>
          </p:cNvPr>
          <p:cNvSpPr/>
          <p:nvPr/>
        </p:nvSpPr>
        <p:spPr>
          <a:xfrm>
            <a:off x="5599472" y="2958362"/>
            <a:ext cx="5996693" cy="37370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31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Neural Net</a:t>
            </a:r>
            <a:br>
              <a:rPr lang="en-ID" b="1"/>
            </a:br>
            <a:r>
              <a:rPr lang="en-ID" b="1"/>
              <a:t>Modeling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Neural Net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시각화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(TensorBoard)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Categorical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각각을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Embedding Layer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다차원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Vector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변환하고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Numeric Feature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Concatenate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후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Dense Layer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통과해 최종적으로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출력함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13BB1-A952-4AA8-937D-F0176EF2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49" y="365125"/>
            <a:ext cx="6121301" cy="561848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8377577-A759-4759-9909-3BF760D2A89C}"/>
              </a:ext>
            </a:extLst>
          </p:cNvPr>
          <p:cNvSpPr/>
          <p:nvPr/>
        </p:nvSpPr>
        <p:spPr>
          <a:xfrm>
            <a:off x="7639429" y="2280941"/>
            <a:ext cx="288000" cy="2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589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US"/>
              <a:t>Models</a:t>
            </a:r>
            <a:br>
              <a:rPr lang="en-ID" b="1"/>
            </a:br>
            <a:r>
              <a:rPr lang="en-ID" b="1"/>
              <a:t>Compare &amp; Test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8294F0FF-8BE7-4250-A4E4-9359ED333CF4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최종적으로 </a:t>
            </a: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모델 비교</a:t>
            </a:r>
            <a:endParaRPr lang="en-US" altLang="ko-KR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Roc_score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기준으로는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NN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모델의 성능이 가장 우수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Log_loss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정확도 기준으로는 최적화된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LGBM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모델이 가장 우수함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Roc Curve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Roc Curve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각 모델의 성능을 비교</a:t>
            </a: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932F4-7162-4E41-8D4B-24B6F4AF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12" y="245188"/>
            <a:ext cx="4410691" cy="2257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29E79-0C31-4753-97C6-495E157F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691" y="2622865"/>
            <a:ext cx="5334410" cy="405715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55CF49B-8585-457E-B23A-F6D10003728A}"/>
              </a:ext>
            </a:extLst>
          </p:cNvPr>
          <p:cNvSpPr/>
          <p:nvPr/>
        </p:nvSpPr>
        <p:spPr>
          <a:xfrm>
            <a:off x="7243189" y="52326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730FDE-6909-437A-8678-EA13FD5256B4}"/>
              </a:ext>
            </a:extLst>
          </p:cNvPr>
          <p:cNvSpPr/>
          <p:nvPr/>
        </p:nvSpPr>
        <p:spPr>
          <a:xfrm>
            <a:off x="5816110" y="230896"/>
            <a:ext cx="4399606" cy="2315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087577-62CB-4164-B982-6568D12264E6}"/>
              </a:ext>
            </a:extLst>
          </p:cNvPr>
          <p:cNvSpPr/>
          <p:nvPr/>
        </p:nvSpPr>
        <p:spPr>
          <a:xfrm>
            <a:off x="7243189" y="2992141"/>
            <a:ext cx="288000" cy="2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6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980" y="235974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데이터셋 소개 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Features</a:t>
            </a:r>
            <a:endParaRPr lang="en-ID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3CF077-FBCB-451A-8AA6-2B02D0137942}"/>
              </a:ext>
            </a:extLst>
          </p:cNvPr>
          <p:cNvSpPr/>
          <p:nvPr/>
        </p:nvSpPr>
        <p:spPr>
          <a:xfrm>
            <a:off x="1630952" y="1358167"/>
            <a:ext cx="8131170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enrollee_id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Unique ID for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city </a:t>
            </a:r>
            <a:r>
              <a:rPr lang="en-US" altLang="ko-KR" sz="2000" dirty="0">
                <a:latin typeface="Inter"/>
              </a:rPr>
              <a:t>: City code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city_ development _index </a:t>
            </a:r>
            <a:r>
              <a:rPr lang="en-US" altLang="ko-KR" sz="2000" dirty="0">
                <a:latin typeface="Inter"/>
              </a:rPr>
              <a:t>: </a:t>
            </a:r>
            <a:r>
              <a:rPr lang="en-US" altLang="ko-KR" sz="2000" dirty="0" err="1">
                <a:latin typeface="Inter"/>
              </a:rPr>
              <a:t>Developement</a:t>
            </a:r>
            <a:r>
              <a:rPr lang="en-US" altLang="ko-KR" sz="2000" dirty="0">
                <a:latin typeface="Inter"/>
              </a:rPr>
              <a:t> index of the city (scaled)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gender </a:t>
            </a:r>
            <a:r>
              <a:rPr lang="en-US" altLang="ko-KR" sz="2000" dirty="0">
                <a:latin typeface="Inter"/>
              </a:rPr>
              <a:t>: Gender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relevent_experience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Relevant experience of candidate 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enrolled_university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Type of University course enrolled if any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education_level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Education level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major_discipline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Education major discipline of candidate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experience </a:t>
            </a:r>
            <a:r>
              <a:rPr lang="en-US" altLang="ko-KR" sz="2000" dirty="0">
                <a:latin typeface="Inter"/>
              </a:rPr>
              <a:t>: Candidate total experience in years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company_size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No of employees in current employer's company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company_type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: Type of current employer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last </a:t>
            </a:r>
            <a:r>
              <a:rPr lang="en-US" altLang="ko-KR" sz="2000" b="1" i="1" dirty="0">
                <a:solidFill>
                  <a:srgbClr val="FFFF00"/>
                </a:solidFill>
                <a:latin typeface="inherit"/>
              </a:rPr>
              <a:t>new 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job </a:t>
            </a:r>
            <a:r>
              <a:rPr lang="en-US" altLang="ko-KR" sz="2000" dirty="0">
                <a:latin typeface="Inter"/>
              </a:rPr>
              <a:t>: Difference in years between previous job and current job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Inter"/>
              </a:rPr>
              <a:t>training_hours</a:t>
            </a:r>
            <a:r>
              <a:rPr lang="en-US" altLang="ko-KR" sz="2000" b="1" dirty="0">
                <a:solidFill>
                  <a:srgbClr val="FFFF00"/>
                </a:solidFill>
                <a:latin typeface="Inter"/>
              </a:rPr>
              <a:t> </a:t>
            </a:r>
            <a:r>
              <a:rPr lang="en-US" altLang="ko-KR" sz="2000" dirty="0">
                <a:latin typeface="Inter"/>
              </a:rPr>
              <a:t>: training hours completed</a:t>
            </a:r>
          </a:p>
          <a:p>
            <a:pPr marL="342900" indent="-342900" fontAlgn="base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FF0000"/>
                </a:solidFill>
                <a:latin typeface="Inter"/>
              </a:rPr>
              <a:t> target </a:t>
            </a:r>
            <a:r>
              <a:rPr lang="en-US" altLang="ko-KR" sz="2000" dirty="0">
                <a:latin typeface="Inter"/>
              </a:rPr>
              <a:t>: 0 – Not looking for job change, 1 – Looking for a job change</a:t>
            </a:r>
            <a:endParaRPr lang="en-US" altLang="ko-KR" sz="2000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334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D3A62D7-3986-488A-AF48-5D816F4D09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A4EFC0-4937-451D-B63D-654F04CB6697}"/>
              </a:ext>
            </a:extLst>
          </p:cNvPr>
          <p:cNvSpPr/>
          <p:nvPr/>
        </p:nvSpPr>
        <p:spPr>
          <a:xfrm>
            <a:off x="0" y="2490714"/>
            <a:ext cx="12192000" cy="1876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009845-E2AB-44C0-B74B-56946199F51A}"/>
              </a:ext>
            </a:extLst>
          </p:cNvPr>
          <p:cNvSpPr txBox="1">
            <a:spLocks/>
          </p:cNvSpPr>
          <p:nvPr/>
        </p:nvSpPr>
        <p:spPr>
          <a:xfrm>
            <a:off x="422787" y="2506107"/>
            <a:ext cx="11346426" cy="1907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6600" b="1"/>
              <a:t>Exploratory Data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24176-BF59-46D0-95B6-014A06D6A6C9}"/>
              </a:ext>
            </a:extLst>
          </p:cNvPr>
          <p:cNvSpPr/>
          <p:nvPr/>
        </p:nvSpPr>
        <p:spPr>
          <a:xfrm>
            <a:off x="907988" y="876500"/>
            <a:ext cx="10376024" cy="5105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82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3"/>
            <a:ext cx="5416975" cy="415003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Target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분포확인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샘플데이터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19,158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개중 이직을 고려하지 않는 자는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14,381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명으로 이직을 고려 중인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4,777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명보다 약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배가량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많습니다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1"/>
            <a:ext cx="6511662" cy="2640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D515F1-8900-477A-9D7E-26F6EF4A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995" y="2716907"/>
            <a:ext cx="5982417" cy="4150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ADD886-EBA8-435A-AADA-F786FBCA4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315" y="86186"/>
            <a:ext cx="6427786" cy="2560585"/>
          </a:xfrm>
          <a:prstGeom prst="rect">
            <a:avLst/>
          </a:prstGeom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AFE9238-5480-411B-900E-3EF17A66CE2E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5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-1"/>
            <a:ext cx="6572596" cy="698034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481370" cy="411226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Null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확인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샘플데이터의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확인결과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company_type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company_size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gender, </a:t>
            </a:r>
            <a:r>
              <a:rPr lang="en-US" altLang="ko-KR" sz="14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major_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discipline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비중이 높습니다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위하여 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Missing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처리했습니다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2"/>
            <a:ext cx="6511662" cy="23316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46BA2C-9AE6-4B58-BB11-50DDCEF5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46" y="2407816"/>
            <a:ext cx="4634768" cy="4324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1D72A-5680-48E9-A971-699404D08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540" y="67414"/>
            <a:ext cx="6342449" cy="22443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E5B43B1-FEEE-4076-91C2-BA749F776951}"/>
              </a:ext>
            </a:extLst>
          </p:cNvPr>
          <p:cNvGrpSpPr/>
          <p:nvPr/>
        </p:nvGrpSpPr>
        <p:grpSpPr>
          <a:xfrm>
            <a:off x="401603" y="4607956"/>
            <a:ext cx="5067941" cy="557441"/>
            <a:chOff x="409873" y="4990029"/>
            <a:chExt cx="5067941" cy="5574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6F7AA9-CAF3-4DF5-AE33-387A1BA43DC9}"/>
                </a:ext>
              </a:extLst>
            </p:cNvPr>
            <p:cNvSpPr/>
            <p:nvPr/>
          </p:nvSpPr>
          <p:spPr>
            <a:xfrm>
              <a:off x="409873" y="4990029"/>
              <a:ext cx="5067941" cy="5574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1E4E28-3D19-458D-B55B-C9623CBF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181" y="5007229"/>
              <a:ext cx="4951067" cy="540241"/>
            </a:xfrm>
            <a:prstGeom prst="rect">
              <a:avLst/>
            </a:prstGeom>
          </p:spPr>
        </p:pic>
      </p:grpSp>
      <p:cxnSp>
        <p:nvCxnSpPr>
          <p:cNvPr id="12" name="Straight Connector 5">
            <a:extLst>
              <a:ext uri="{FF2B5EF4-FFF2-40B4-BE49-F238E27FC236}">
                <a16:creationId xmlns:a16="http://schemas.microsoft.com/office/drawing/2014/main" id="{E156E32F-A23B-4380-A609-04CB70E4D256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 dirty="0"/>
              <a:t>Exploratory</a:t>
            </a:r>
            <a:br>
              <a:rPr lang="en-ID" b="1" dirty="0"/>
            </a:br>
            <a:r>
              <a:rPr lang="en-US" b="1" dirty="0"/>
              <a:t>Data Analysis</a:t>
            </a:r>
            <a:endParaRPr lang="en-ID" b="1" dirty="0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361930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고유한 값의 개수는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123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개지만 굉장히 편중되어 있습니다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DC45B-3F1F-4526-BEFA-2EB077C8331A}"/>
              </a:ext>
            </a:extLst>
          </p:cNvPr>
          <p:cNvSpPr/>
          <p:nvPr/>
        </p:nvSpPr>
        <p:spPr>
          <a:xfrm>
            <a:off x="5619378" y="38101"/>
            <a:ext cx="6511662" cy="3877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12270-46B4-463B-9CEE-D708C66B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518" y="90152"/>
            <a:ext cx="6355381" cy="3775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655C0-9C91-4779-8D88-219A06936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" y="4140999"/>
            <a:ext cx="12131040" cy="2417208"/>
          </a:xfrm>
          <a:prstGeom prst="rect">
            <a:avLst/>
          </a:prstGeom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0D42DF18-8894-464C-879F-62B74A882399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8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5B1F6F-32CD-4C22-A522-69D0FA9F6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>
            <a:fillRect/>
          </a:stretch>
        </p:blipFill>
        <p:spPr>
          <a:xfrm>
            <a:off x="5619750" y="0"/>
            <a:ext cx="657225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5B6EC4E-D931-4DAB-AA64-E5B59B328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10" y="365125"/>
            <a:ext cx="10515600" cy="1325563"/>
          </a:xfrm>
        </p:spPr>
        <p:txBody>
          <a:bodyPr/>
          <a:lstStyle/>
          <a:p>
            <a:r>
              <a:rPr lang="en-ID" b="1"/>
              <a:t>Exploratory</a:t>
            </a:r>
            <a:br>
              <a:rPr lang="en-ID" b="1"/>
            </a:br>
            <a:r>
              <a:rPr lang="en-US" b="1"/>
              <a:t>Data Analysis</a:t>
            </a:r>
            <a:endParaRPr lang="en-ID" b="1"/>
          </a:p>
        </p:txBody>
      </p:sp>
      <p:sp>
        <p:nvSpPr>
          <p:cNvPr id="46" name="Rectangle 45"/>
          <p:cNvSpPr/>
          <p:nvPr/>
        </p:nvSpPr>
        <p:spPr>
          <a:xfrm>
            <a:off x="5619404" y="0"/>
            <a:ext cx="6572596" cy="68580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Feature </a:t>
            </a:r>
            <a:r>
              <a:rPr lang="ko-KR" altLang="en-US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평균은 유의미한 편차를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몇몇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City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경우에는 모든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44500" indent="-2682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CDI</a:t>
            </a:r>
            <a:r>
              <a: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유의미한 편차를 보입니다</a:t>
            </a:r>
            <a:r>
              <a:rPr lang="en-US" altLang="ko-KR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650D02DA-EDAB-48EE-8CF5-DC2FB4BE537D}"/>
              </a:ext>
            </a:extLst>
          </p:cNvPr>
          <p:cNvSpPr/>
          <p:nvPr/>
        </p:nvSpPr>
        <p:spPr>
          <a:xfrm>
            <a:off x="335588" y="2298692"/>
            <a:ext cx="5199973" cy="429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/>
          <a:lstStyle/>
          <a:p>
            <a:pPr marL="176212">
              <a:lnSpc>
                <a:spcPct val="200000"/>
              </a:lnSpc>
            </a:pPr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CC75A3-C0B8-492B-B1F5-43FC2FC5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8692"/>
            <a:ext cx="12192000" cy="4559308"/>
          </a:xfrm>
          <a:prstGeom prst="rect">
            <a:avLst/>
          </a:prstGeom>
        </p:spPr>
      </p:pic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F61E6F1C-8186-49CA-AEE9-DC6A554922FD}"/>
              </a:ext>
            </a:extLst>
          </p:cNvPr>
          <p:cNvCxnSpPr/>
          <p:nvPr/>
        </p:nvCxnSpPr>
        <p:spPr>
          <a:xfrm>
            <a:off x="1023395" y="1898247"/>
            <a:ext cx="1080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29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Dark">
      <a:dk1>
        <a:srgbClr val="FFFFFF"/>
      </a:dk1>
      <a:lt1>
        <a:srgbClr val="3F3F3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Custom 38">
      <a:majorFont>
        <a:latin typeface="Titill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1413</Words>
  <Application>Microsoft Office PowerPoint</Application>
  <PresentationFormat>와이드스크린</PresentationFormat>
  <Paragraphs>215</Paragraphs>
  <Slides>34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inherit</vt:lpstr>
      <vt:lpstr>Inter</vt:lpstr>
      <vt:lpstr>Open Sans</vt:lpstr>
      <vt:lpstr>Poppins SemiBold</vt:lpstr>
      <vt:lpstr>Titillium</vt:lpstr>
      <vt:lpstr>나눔고딕</vt:lpstr>
      <vt:lpstr>맑은 고딕</vt:lpstr>
      <vt:lpstr>Arial</vt:lpstr>
      <vt:lpstr>Calibri</vt:lpstr>
      <vt:lpstr>Wingdings</vt:lpstr>
      <vt:lpstr>Office Theme</vt:lpstr>
      <vt:lpstr>HR Analytics 데이터마이닝 조별과제</vt:lpstr>
      <vt:lpstr>Contents</vt:lpstr>
      <vt:lpstr>데이터셋 소개</vt:lpstr>
      <vt:lpstr>데이터셋 소개 – Features</vt:lpstr>
      <vt:lpstr>PowerPoint 프레젠테이션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Preprocessing</vt:lpstr>
      <vt:lpstr>Data Preprocessing</vt:lpstr>
      <vt:lpstr>Modeling DecisionTree</vt:lpstr>
      <vt:lpstr>Modeling DecisionTree</vt:lpstr>
      <vt:lpstr>Modeling DecisionTree</vt:lpstr>
      <vt:lpstr>Models Compare &amp; Test</vt:lpstr>
      <vt:lpstr>Models Compare &amp; Test</vt:lpstr>
      <vt:lpstr>Neural Net Modeling</vt:lpstr>
      <vt:lpstr>Neural Net Modeling</vt:lpstr>
      <vt:lpstr>Neural Net Modeling</vt:lpstr>
      <vt:lpstr>Models Compare &amp;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OGT</cp:lastModifiedBy>
  <cp:revision>522</cp:revision>
  <dcterms:created xsi:type="dcterms:W3CDTF">2017-01-10T11:09:36Z</dcterms:created>
  <dcterms:modified xsi:type="dcterms:W3CDTF">2021-06-19T05:55:12Z</dcterms:modified>
</cp:coreProperties>
</file>